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0"/>
  </p:notesMasterIdLst>
  <p:handoutMasterIdLst>
    <p:handoutMasterId r:id="rId31"/>
  </p:handoutMasterIdLst>
  <p:sldIdLst>
    <p:sldId id="311" r:id="rId2"/>
    <p:sldId id="312" r:id="rId3"/>
    <p:sldId id="339" r:id="rId4"/>
    <p:sldId id="313" r:id="rId5"/>
    <p:sldId id="314" r:id="rId6"/>
    <p:sldId id="315" r:id="rId7"/>
    <p:sldId id="338"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5903" autoAdjust="0"/>
  </p:normalViewPr>
  <p:slideViewPr>
    <p:cSldViewPr snapToGrid="0">
      <p:cViewPr>
        <p:scale>
          <a:sx n="79" d="100"/>
          <a:sy n="79" d="100"/>
        </p:scale>
        <p:origin x="-1382" y="2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2554C-3BEF-EE48-82FA-6848427F9F3E}"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8DCD96-9235-AF49-8A8F-5E2D6BC1FEFA}" type="slidenum">
              <a:rPr lang="en-US" smtClean="0"/>
              <a:t>‹#›</a:t>
            </a:fld>
            <a:endParaRPr lang="en-US"/>
          </a:p>
        </p:txBody>
      </p:sp>
    </p:spTree>
    <p:extLst>
      <p:ext uri="{BB962C8B-B14F-4D97-AF65-F5344CB8AC3E}">
        <p14:creationId xmlns:p14="http://schemas.microsoft.com/office/powerpoint/2010/main" val="1434589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17882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9C79148-C178-A14F-9C15-ED1F9F4769E2}"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C1F1A9-5092-E741-82CC-5515046E6A16}"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C350E0-0728-1742-AF54-B6F5BBCEC28C}"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68580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3812977"/>
            <a:ext cx="9144000" cy="2536031"/>
          </a:xfrm>
          <a:prstGeom prst="rect">
            <a:avLst/>
          </a:prstGeom>
          <a:solidFill>
            <a:srgbClr val="FFFFFF"/>
          </a:solidFill>
        </p:spPr>
        <p:txBody>
          <a:bodyPr anchor="ctr">
            <a:noAutofit/>
          </a:bodyPr>
          <a:lstStyle>
            <a:lvl1pPr marL="0" indent="0" algn="ctr">
              <a:spcBef>
                <a:spcPts val="0"/>
              </a:spcBef>
              <a:buSzTx/>
              <a:buFontTx/>
              <a:buNone/>
              <a:defRPr sz="2400">
                <a:latin typeface="DIN Alternate"/>
                <a:sym typeface="DIN Alternate"/>
              </a:defRPr>
            </a:lvl1p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401836" y="5357810"/>
            <a:ext cx="8349258" cy="3"/>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1836" y="3911203"/>
            <a:ext cx="8340328" cy="1553766"/>
          </a:xfrm>
          <a:prstGeom prst="rect">
            <a:avLst/>
          </a:prstGeom>
        </p:spPr>
        <p:txBody>
          <a:bodyPr anchor="b"/>
          <a:lstStyle>
            <a:lvl1pPr algn="r">
              <a:lnSpc>
                <a:spcPct val="80000"/>
              </a:lnSpc>
              <a:spcBef>
                <a:spcPts val="0"/>
              </a:spcBef>
              <a:defRPr sz="8508">
                <a:solidFill>
                  <a:srgbClr val="5C5C5C"/>
                </a:solidFill>
              </a:defRPr>
            </a:lvl1pPr>
          </a:lstStyle>
          <a:p>
            <a:r>
              <a:t>Title Text</a:t>
            </a:r>
          </a:p>
        </p:txBody>
      </p:sp>
      <p:sp>
        <p:nvSpPr>
          <p:cNvPr id="25" name="Shape 25"/>
          <p:cNvSpPr>
            <a:spLocks noGrp="1"/>
          </p:cNvSpPr>
          <p:nvPr>
            <p:ph type="body" sz="quarter" idx="1"/>
          </p:nvPr>
        </p:nvSpPr>
        <p:spPr>
          <a:xfrm>
            <a:off x="401836" y="5393531"/>
            <a:ext cx="8340328" cy="866180"/>
          </a:xfrm>
          <a:prstGeom prst="rect">
            <a:avLst/>
          </a:prstGeom>
        </p:spPr>
        <p:txBody>
          <a:bodyPr/>
          <a:lstStyle>
            <a:lvl1pPr marL="0" indent="0"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8502549" y="6465094"/>
            <a:ext cx="217522" cy="241102"/>
          </a:xfrm>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21152865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4527352" cy="68580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4938117" y="508992"/>
            <a:ext cx="3795117" cy="508992"/>
          </a:xfrm>
          <a:prstGeom prst="rect">
            <a:avLst/>
          </a:prstGeom>
        </p:spPr>
        <p:txBody>
          <a:bodyPr/>
          <a:lstStyle/>
          <a:p>
            <a:r>
              <a:t>Title Text</a:t>
            </a:r>
          </a:p>
        </p:txBody>
      </p:sp>
      <p:sp>
        <p:nvSpPr>
          <p:cNvPr id="74" name="Shape 74"/>
          <p:cNvSpPr>
            <a:spLocks noGrp="1"/>
          </p:cNvSpPr>
          <p:nvPr>
            <p:ph type="body" sz="half" idx="1"/>
          </p:nvPr>
        </p:nvSpPr>
        <p:spPr>
          <a:xfrm>
            <a:off x="4938117" y="1268016"/>
            <a:ext cx="3795117" cy="5080992"/>
          </a:xfrm>
          <a:prstGeom prst="rect">
            <a:avLst/>
          </a:prstGeom>
        </p:spPr>
        <p:txBody>
          <a:bodyPr/>
          <a:lstStyle>
            <a:lvl1pPr marL="285740" indent="-285740">
              <a:defRPr sz="1969"/>
            </a:lvl1pPr>
            <a:lvl2pPr marL="571480" indent="-285740">
              <a:defRPr sz="1969"/>
            </a:lvl2pPr>
            <a:lvl3pPr marL="857220" indent="-285740">
              <a:defRPr sz="1969"/>
            </a:lvl3pPr>
            <a:lvl4pPr marL="1142959" indent="-285740">
              <a:defRPr sz="1969"/>
            </a:lvl4pPr>
            <a:lvl5pPr marL="1428699" indent="-285740">
              <a:defRPr sz="1969"/>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xfrm>
            <a:off x="8494487" y="6465094"/>
            <a:ext cx="217522" cy="24110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832662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xfrm>
            <a:off x="401836" y="508992"/>
            <a:ext cx="8340328" cy="508992"/>
          </a:xfrm>
          <a:prstGeom prst="rect">
            <a:avLst/>
          </a:prstGeom>
        </p:spPr>
        <p:txBody>
          <a:bodyPr/>
          <a:lstStyle/>
          <a:p>
            <a:r>
              <a:t>Title Text</a:t>
            </a:r>
          </a:p>
        </p:txBody>
      </p:sp>
      <p:sp>
        <p:nvSpPr>
          <p:cNvPr id="63" name="Shape 63"/>
          <p:cNvSpPr>
            <a:spLocks noGrp="1"/>
          </p:cNvSpPr>
          <p:nvPr>
            <p:ph type="body" idx="1"/>
          </p:nvPr>
        </p:nvSpPr>
        <p:spPr>
          <a:xfrm>
            <a:off x="401836" y="1268016"/>
            <a:ext cx="8340328" cy="508099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xfrm>
            <a:off x="8494487" y="6465094"/>
            <a:ext cx="217522" cy="24110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43329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3BAF51A-D3B5-EF4C-A0B9-34E2E7EC00C7}"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7DF8E3D-7F1F-A84B-B7FC-764737E7742B}"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D185469-64A2-C04D-AE94-CDE18ED5BBAF}"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FD15E0B-14E2-F143-8862-BD0FAB6C1E2C}"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C00D629-A8BD-A54A-A265-199ECF147DFD}"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0145B03-C077-AC4B-9EC0-08AA1AB20AB5}"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75A665F-0194-6442-AAC1-4ABC753A81D5}"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65F9E6A-EE5C-E148-83AF-128FCD65360F}"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28371"/>
            <a:ext cx="423356"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2" r:id="rId12"/>
    <p:sldLayoutId id="2147483683" r:id="rId13"/>
    <p:sldLayoutId id="214748368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Jan 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76099" y="1139593"/>
            <a:ext cx="2915857" cy="769441"/>
          </a:xfrm>
          <a:prstGeom prst="rect">
            <a:avLst/>
          </a:prstGeom>
          <a:noFill/>
        </p:spPr>
        <p:txBody>
          <a:bodyPr wrap="none" rtlCol="0">
            <a:spAutoFit/>
          </a:bodyPr>
          <a:lstStyle/>
          <a:p>
            <a:r>
              <a:rPr lang="en-US" sz="4400" b="1" dirty="0" smtClean="0"/>
              <a:t>Discussion I</a:t>
            </a:r>
            <a:endParaRPr lang="en-US" sz="4400" b="1" dirty="0"/>
          </a:p>
        </p:txBody>
      </p:sp>
      <p:sp>
        <p:nvSpPr>
          <p:cNvPr id="6" name="TextBox 5"/>
          <p:cNvSpPr txBox="1"/>
          <p:nvPr/>
        </p:nvSpPr>
        <p:spPr>
          <a:xfrm>
            <a:off x="302268" y="1284363"/>
            <a:ext cx="4269732" cy="4893647"/>
          </a:xfrm>
          <a:prstGeom prst="rect">
            <a:avLst/>
          </a:prstGeom>
          <a:noFill/>
        </p:spPr>
        <p:txBody>
          <a:bodyPr wrap="square" rtlCol="0">
            <a:spAutoFit/>
          </a:bodyPr>
          <a:lstStyle/>
          <a:p>
            <a:pPr lvl="0"/>
            <a:r>
              <a:rPr lang="en-US" sz="2400" dirty="0" smtClean="0"/>
              <a:t>Your newlywed son and daughter-in-law have been living with you and your wife for the past six months.  Things have been going really well.  You noticed that your wife and daughter-in-law are getting along great which is why you were shocked to hear from your son that they have decided to move out.  You and your wife are devastated to hear this. What you should do?</a:t>
            </a:r>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216" y="1799130"/>
            <a:ext cx="3430833" cy="4187356"/>
          </a:xfrm>
          <a:prstGeom prst="rect">
            <a:avLst/>
          </a:prstGeom>
        </p:spPr>
      </p:pic>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98002" y="1557784"/>
            <a:ext cx="8218420" cy="4154984"/>
          </a:xfrm>
          <a:prstGeom prst="rect">
            <a:avLst/>
          </a:prstGeom>
          <a:noFill/>
        </p:spPr>
        <p:txBody>
          <a:bodyPr wrap="square" rtlCol="0">
            <a:spAutoFit/>
          </a:bodyPr>
          <a:lstStyle/>
          <a:p>
            <a:pPr lvl="1"/>
            <a:r>
              <a:rPr lang="en-US" sz="2400" dirty="0" smtClean="0"/>
              <a:t>Option 1: Welcome their decision and offer your support towards their move.  Tell your wife to trust in their decision.</a:t>
            </a:r>
          </a:p>
          <a:p>
            <a:pPr lvl="1"/>
            <a:endParaRPr lang="en-US" sz="2400" dirty="0"/>
          </a:p>
          <a:p>
            <a:pPr lvl="1"/>
            <a:r>
              <a:rPr lang="en-US" sz="2400" dirty="0"/>
              <a:t>Option </a:t>
            </a:r>
            <a:r>
              <a:rPr lang="en-US" sz="2400" dirty="0" smtClean="0"/>
              <a:t>2: Hold a meeting between the four of you to find out why they want to leave and work out a way to make it better.</a:t>
            </a:r>
          </a:p>
          <a:p>
            <a:pPr lvl="1"/>
            <a:endParaRPr lang="en-US" sz="2400" dirty="0"/>
          </a:p>
          <a:p>
            <a:pPr lvl="1"/>
            <a:r>
              <a:rPr lang="en-US" sz="2400" dirty="0" smtClean="0"/>
              <a:t>Option 3: Remind your son of his responsibility to the care of his parents, which is why he needs to remain here.</a:t>
            </a:r>
          </a:p>
          <a:p>
            <a:pPr lvl="1"/>
            <a:endParaRPr lang="en-US" sz="2400" dirty="0"/>
          </a:p>
          <a:p>
            <a:pPr lvl="1"/>
            <a:r>
              <a:rPr lang="en-US" sz="2400" dirty="0" smtClean="0"/>
              <a:t>Option 4: any other response</a:t>
            </a:r>
          </a:p>
          <a:p>
            <a:pPr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16663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rPr>
              <a:t>“In India, people talk about the rift in their household especially between mother in law and daughter in law. If they abide by the teachings of the Holy Quran, this will not be the case.  Look there is a commandment that the household </a:t>
            </a:r>
            <a:r>
              <a:rPr lang="en-US" sz="2400" dirty="0" smtClean="0">
                <a:solidFill>
                  <a:schemeClr val="tx1"/>
                </a:solidFill>
              </a:rPr>
              <a:t>should be </a:t>
            </a:r>
            <a:r>
              <a:rPr lang="en-US" sz="2400" dirty="0">
                <a:solidFill>
                  <a:schemeClr val="tx1"/>
                </a:solidFill>
              </a:rPr>
              <a:t>separate. Mother in law’s residence is separate and married children’s house is separate.”  </a:t>
            </a:r>
          </a:p>
          <a:p>
            <a:pPr algn="just"/>
            <a:endParaRPr lang="en-US" sz="2400" dirty="0">
              <a:solidFill>
                <a:schemeClr val="tx1"/>
              </a:solidFill>
            </a:endParaRPr>
          </a:p>
          <a:p>
            <a:pPr algn="just"/>
            <a:endParaRPr lang="en-US" sz="2400" dirty="0">
              <a:solidFill>
                <a:schemeClr val="tx1"/>
              </a:solidFill>
            </a:endParaRPr>
          </a:p>
          <a:p>
            <a:pPr algn="r"/>
            <a:r>
              <a:rPr lang="en-US" sz="2400" dirty="0">
                <a:solidFill>
                  <a:schemeClr val="tx1"/>
                </a:solidFill>
              </a:rPr>
              <a:t>(</a:t>
            </a:r>
            <a:r>
              <a:rPr lang="en-US" sz="2400" dirty="0" err="1">
                <a:solidFill>
                  <a:schemeClr val="tx1"/>
                </a:solidFill>
              </a:rPr>
              <a:t>Haqaiq</a:t>
            </a:r>
            <a:r>
              <a:rPr lang="en-US" sz="2400" dirty="0">
                <a:solidFill>
                  <a:schemeClr val="tx1"/>
                </a:solidFill>
              </a:rPr>
              <a:t> </a:t>
            </a:r>
            <a:r>
              <a:rPr lang="en-US" sz="2400" dirty="0" err="1">
                <a:solidFill>
                  <a:schemeClr val="tx1"/>
                </a:solidFill>
              </a:rPr>
              <a:t>ul</a:t>
            </a:r>
            <a:r>
              <a:rPr lang="en-US" sz="2400" dirty="0">
                <a:solidFill>
                  <a:schemeClr val="tx1"/>
                </a:solidFill>
              </a:rPr>
              <a:t> </a:t>
            </a:r>
            <a:r>
              <a:rPr lang="en-US" sz="2400" dirty="0" err="1">
                <a:solidFill>
                  <a:schemeClr val="tx1"/>
                </a:solidFill>
              </a:rPr>
              <a:t>Furqan</a:t>
            </a:r>
            <a:r>
              <a:rPr lang="en-US" sz="2400" dirty="0">
                <a:solidFill>
                  <a:schemeClr val="tx1"/>
                </a:solidFill>
              </a:rPr>
              <a:t>, volume 3, page 233) </a:t>
            </a:r>
          </a:p>
        </p:txBody>
      </p:sp>
      <p:sp>
        <p:nvSpPr>
          <p:cNvPr id="5" name="TextBox 4"/>
          <p:cNvSpPr txBox="1"/>
          <p:nvPr/>
        </p:nvSpPr>
        <p:spPr>
          <a:xfrm>
            <a:off x="3660417" y="435042"/>
            <a:ext cx="503380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I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2275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212" y="1022755"/>
            <a:ext cx="3066289" cy="769441"/>
          </a:xfrm>
          <a:prstGeom prst="rect">
            <a:avLst/>
          </a:prstGeom>
          <a:noFill/>
        </p:spPr>
        <p:txBody>
          <a:bodyPr wrap="none" rtlCol="0">
            <a:spAutoFit/>
          </a:bodyPr>
          <a:lstStyle/>
          <a:p>
            <a:r>
              <a:rPr lang="en-US" sz="4400" b="1" dirty="0" smtClean="0"/>
              <a:t>Discussion II</a:t>
            </a:r>
            <a:endParaRPr lang="en-US" sz="4400" b="1" dirty="0"/>
          </a:p>
        </p:txBody>
      </p:sp>
      <p:sp>
        <p:nvSpPr>
          <p:cNvPr id="7" name="TextBox 6"/>
          <p:cNvSpPr txBox="1"/>
          <p:nvPr/>
        </p:nvSpPr>
        <p:spPr>
          <a:xfrm>
            <a:off x="4230167" y="1151723"/>
            <a:ext cx="4769053" cy="4893647"/>
          </a:xfrm>
          <a:prstGeom prst="rect">
            <a:avLst/>
          </a:prstGeom>
          <a:noFill/>
        </p:spPr>
        <p:txBody>
          <a:bodyPr wrap="square" rtlCol="0">
            <a:spAutoFit/>
          </a:bodyPr>
          <a:lstStyle/>
          <a:p>
            <a:pPr lvl="0"/>
            <a:r>
              <a:rPr lang="en-US" sz="2400" dirty="0" smtClean="0"/>
              <a:t>While spending a month at your daughter’s home, you notice your 13-year old grandson is </a:t>
            </a:r>
            <a:r>
              <a:rPr lang="en-US" sz="2400" u="sng" dirty="0" smtClean="0"/>
              <a:t>always</a:t>
            </a:r>
            <a:r>
              <a:rPr lang="en-US" sz="2400" dirty="0" smtClean="0"/>
              <a:t> on his smartphone.  You take quick glances from time-to-time and it seems he’s playing games, but you’re not absolutely certain.  It also seems that he is missing his prayers. You raise your concerns with your daughter.  She explains to you that things are different nowadays, but assures you that she and your son-in-law are “on top of things.”</a:t>
            </a:r>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4" y="1791504"/>
            <a:ext cx="4200423" cy="3639429"/>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82504" y="1229258"/>
            <a:ext cx="8778991" cy="4524315"/>
          </a:xfrm>
          <a:prstGeom prst="rect">
            <a:avLst/>
          </a:prstGeom>
          <a:noFill/>
        </p:spPr>
        <p:txBody>
          <a:bodyPr wrap="square" rtlCol="0">
            <a:spAutoFit/>
          </a:bodyPr>
          <a:lstStyle/>
          <a:p>
            <a:pPr marL="0" lvl="1"/>
            <a:endParaRPr lang="en-US" sz="2400" dirty="0"/>
          </a:p>
          <a:p>
            <a:pPr lvl="1"/>
            <a:r>
              <a:rPr lang="en-US" sz="2400" b="1" dirty="0" smtClean="0"/>
              <a:t>Option 1: </a:t>
            </a:r>
            <a:r>
              <a:rPr lang="en-US" sz="2400" dirty="0" smtClean="0"/>
              <a:t>You‘ve done your job.  Now all you can do is pray for your daughter’s family.</a:t>
            </a:r>
          </a:p>
          <a:p>
            <a:pPr lvl="1"/>
            <a:endParaRPr lang="en-US" sz="2400" dirty="0"/>
          </a:p>
          <a:p>
            <a:pPr lvl="1"/>
            <a:r>
              <a:rPr lang="en-US" sz="2400" b="1" dirty="0"/>
              <a:t>Option </a:t>
            </a:r>
            <a:r>
              <a:rPr lang="en-US" sz="2400" b="1" dirty="0" smtClean="0"/>
              <a:t>2: </a:t>
            </a:r>
            <a:r>
              <a:rPr lang="en-US" sz="2400" dirty="0" smtClean="0"/>
              <a:t>Talk to your son-in-law in private.  Share your fears with him and how you don’t want to see your grandson’s life wasted.</a:t>
            </a:r>
          </a:p>
          <a:p>
            <a:pPr lvl="1"/>
            <a:endParaRPr lang="en-US" sz="2400" dirty="0"/>
          </a:p>
          <a:p>
            <a:pPr lvl="1"/>
            <a:r>
              <a:rPr lang="en-US" sz="2400" b="1" dirty="0"/>
              <a:t>Option </a:t>
            </a:r>
            <a:r>
              <a:rPr lang="en-US" sz="2400" b="1" dirty="0" smtClean="0"/>
              <a:t>3: </a:t>
            </a:r>
            <a:r>
              <a:rPr lang="en-US" sz="2400" dirty="0" smtClean="0"/>
              <a:t>Share your concerns with the local </a:t>
            </a:r>
            <a:r>
              <a:rPr lang="en-US" sz="2400" dirty="0" err="1" smtClean="0"/>
              <a:t>Murabbi</a:t>
            </a:r>
            <a:r>
              <a:rPr lang="en-US" sz="2400" dirty="0" smtClean="0"/>
              <a:t>.  Maybe your daughter and son-in-law will listen to him.  </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TextBox 6"/>
          <p:cNvSpPr txBox="1"/>
          <p:nvPr/>
        </p:nvSpPr>
        <p:spPr>
          <a:xfrm>
            <a:off x="3743112" y="401627"/>
            <a:ext cx="52157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IV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TextBox 1"/>
          <p:cNvSpPr txBox="1"/>
          <p:nvPr/>
        </p:nvSpPr>
        <p:spPr>
          <a:xfrm>
            <a:off x="335280" y="1118653"/>
            <a:ext cx="8542019" cy="5109091"/>
          </a:xfrm>
          <a:prstGeom prst="rect">
            <a:avLst/>
          </a:prstGeom>
          <a:noFill/>
        </p:spPr>
        <p:txBody>
          <a:bodyPr wrap="square" rtlCol="0">
            <a:spAutoFit/>
          </a:bodyPr>
          <a:lstStyle/>
          <a:p>
            <a:r>
              <a:rPr lang="en-US" sz="2400" dirty="0" smtClean="0"/>
              <a:t>According to the definition of guardian (</a:t>
            </a:r>
            <a:r>
              <a:rPr lang="en-US" sz="2400" dirty="0" err="1" smtClean="0"/>
              <a:t>Qawwam</a:t>
            </a:r>
            <a:r>
              <a:rPr lang="en-US" sz="2400" dirty="0" smtClean="0"/>
              <a:t>) which </a:t>
            </a:r>
            <a:r>
              <a:rPr lang="en-US" sz="2400" dirty="0" err="1" smtClean="0"/>
              <a:t>Hazrat</a:t>
            </a:r>
            <a:r>
              <a:rPr lang="en-US" sz="2400" dirty="0" smtClean="0"/>
              <a:t> Promised Messiah (as) has done, the first and foremost responsibility falls on men to keep the atmosphere of home pleasant. And this responsibility does not mean that he forces family members to do what he expects. Rather, </a:t>
            </a:r>
            <a:r>
              <a:rPr lang="en-US" sz="2400" dirty="0" err="1" smtClean="0"/>
              <a:t>Hazrat</a:t>
            </a:r>
            <a:r>
              <a:rPr lang="en-US" sz="2400" dirty="0" smtClean="0"/>
              <a:t> Promised Messiah (as) has explained that this responsibility means that he brings pious changes in himself. I have come across this meaning of guardian, first time. Usually, the meaning of guardian is presented in such a way which implies that he (the man of the house) is a dictator over woman and he can have her do whatever he wants to do with force and coercion. The explanation of Promised Messiah (as) is totally </a:t>
            </a:r>
            <a:r>
              <a:rPr lang="en-US" sz="2400" dirty="0" err="1" smtClean="0"/>
              <a:t>opp</a:t>
            </a:r>
            <a:r>
              <a:rPr lang="en-US" sz="2400" dirty="0" smtClean="0"/>
              <a:t>[</a:t>
            </a:r>
            <a:r>
              <a:rPr lang="en-US" sz="2400" dirty="0" err="1" smtClean="0"/>
              <a:t>osite</a:t>
            </a:r>
            <a:r>
              <a:rPr lang="en-US" sz="2400" dirty="0" smtClean="0"/>
              <a:t> to that.</a:t>
            </a:r>
          </a:p>
          <a:p>
            <a:pPr algn="r"/>
            <a:endParaRPr lang="en-US" sz="2000" dirty="0" smtClean="0"/>
          </a:p>
          <a:p>
            <a:pPr algn="r"/>
            <a:r>
              <a:rPr lang="en-US" sz="2000" dirty="0" err="1" smtClean="0"/>
              <a:t>Khutbaat</a:t>
            </a:r>
            <a:r>
              <a:rPr lang="en-US" sz="2000" dirty="0" smtClean="0"/>
              <a:t>-e-Tahir, vol. 5, page 116, Friday Sermon, Feb 7, 1986</a:t>
            </a:r>
            <a:endParaRPr lang="en-US" sz="2000" dirty="0"/>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20924" y="1192159"/>
            <a:ext cx="3216721" cy="769441"/>
          </a:xfrm>
          <a:prstGeom prst="rect">
            <a:avLst/>
          </a:prstGeom>
          <a:noFill/>
        </p:spPr>
        <p:txBody>
          <a:bodyPr wrap="none" rtlCol="0">
            <a:spAutoFit/>
          </a:bodyPr>
          <a:lstStyle/>
          <a:p>
            <a:r>
              <a:rPr lang="en-US" sz="4400" b="1" dirty="0" smtClean="0"/>
              <a:t>Discussion III</a:t>
            </a:r>
            <a:endParaRPr lang="en-US" sz="4400" b="1" dirty="0"/>
          </a:p>
        </p:txBody>
      </p:sp>
      <p:sp>
        <p:nvSpPr>
          <p:cNvPr id="6" name="TextBox 5"/>
          <p:cNvSpPr txBox="1"/>
          <p:nvPr/>
        </p:nvSpPr>
        <p:spPr>
          <a:xfrm>
            <a:off x="336644" y="1192159"/>
            <a:ext cx="4684936" cy="4893647"/>
          </a:xfrm>
          <a:prstGeom prst="rect">
            <a:avLst/>
          </a:prstGeom>
          <a:noFill/>
        </p:spPr>
        <p:txBody>
          <a:bodyPr wrap="square" rtlCol="0">
            <a:spAutoFit/>
          </a:bodyPr>
          <a:lstStyle/>
          <a:p>
            <a:pPr lvl="0"/>
            <a:r>
              <a:rPr lang="en-US" sz="2400" dirty="0" smtClean="0"/>
              <a:t>Your wife lets out a loud scream from the kitchen.  You run to her and find her standing on a chair.  She claims to have seen a mouse!  For the past year, your wife has been complaining how your daughter-in-law doesn’t clean up the kitchen after cooking.  She leaves dirty dishes in the sink overnight and sweeps the floor only occasionally.  Your wife has tried to explain to her how to keep the home tidy but nothing’s changed.</a:t>
            </a:r>
            <a:endParaRPr lang="en-US" sz="2400" dirty="0"/>
          </a:p>
        </p:txBody>
      </p:sp>
      <p:sp>
        <p:nvSpPr>
          <p:cNvPr id="3" name="Slide Number Placeholder 2"/>
          <p:cNvSpPr>
            <a:spLocks noGrp="1"/>
          </p:cNvSpPr>
          <p:nvPr>
            <p:ph type="sldNum" sz="quarter" idx="12"/>
          </p:nvPr>
        </p:nvSpPr>
        <p:spPr/>
        <p:txBody>
          <a:bodyPr/>
          <a:lstStyle/>
          <a:p>
            <a:fld id="{D64212AE-C6D7-4DAE-B05A-60F3647E62E0}" type="slidenum">
              <a:rPr lang="en-US" smtClean="0"/>
              <a:t>16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343" y="1904301"/>
            <a:ext cx="3779885" cy="4111053"/>
          </a:xfrm>
          <a:prstGeom prst="rect">
            <a:avLst/>
          </a:prstGeom>
        </p:spPr>
      </p:pic>
    </p:spTree>
    <p:extLst>
      <p:ext uri="{BB962C8B-B14F-4D97-AF65-F5344CB8AC3E}">
        <p14:creationId xmlns:p14="http://schemas.microsoft.com/office/powerpoint/2010/main" val="322684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7744" y="1328350"/>
            <a:ext cx="8989255" cy="4154984"/>
          </a:xfrm>
          <a:prstGeom prst="rect">
            <a:avLst/>
          </a:prstGeom>
          <a:noFill/>
        </p:spPr>
        <p:txBody>
          <a:bodyPr wrap="square" rtlCol="0">
            <a:spAutoFit/>
          </a:bodyPr>
          <a:lstStyle/>
          <a:p>
            <a:pPr lvl="1"/>
            <a:r>
              <a:rPr lang="en-US" sz="2400" b="1" dirty="0" smtClean="0"/>
              <a:t>Option 1: </a:t>
            </a:r>
            <a:r>
              <a:rPr lang="en-US" sz="2400" dirty="0" smtClean="0"/>
              <a:t>Tell your son and daughter-in-law about your frustrations.  Tell them they need to change their habits and pay for an exterminator.</a:t>
            </a:r>
          </a:p>
          <a:p>
            <a:pPr lvl="1"/>
            <a:endParaRPr lang="en-US" sz="2400" dirty="0"/>
          </a:p>
          <a:p>
            <a:pPr lvl="1"/>
            <a:r>
              <a:rPr lang="en-US" sz="2400" b="1" dirty="0" smtClean="0"/>
              <a:t>Option 2: </a:t>
            </a:r>
            <a:r>
              <a:rPr lang="en-US" sz="2400" dirty="0" smtClean="0"/>
              <a:t>Suggest to your son in private that it’s time your son’s family move out and find their own place.  </a:t>
            </a:r>
          </a:p>
          <a:p>
            <a:pPr lvl="1"/>
            <a:endParaRPr lang="en-US" sz="2400" dirty="0"/>
          </a:p>
          <a:p>
            <a:pPr lvl="1"/>
            <a:r>
              <a:rPr lang="en-US" sz="2400" b="1" dirty="0" smtClean="0"/>
              <a:t>Option 3: </a:t>
            </a:r>
            <a:r>
              <a:rPr lang="en-US" sz="2400" dirty="0" smtClean="0"/>
              <a:t>Tell your wife to be patient with your daughter-in-law and call an exterminator.</a:t>
            </a:r>
          </a:p>
          <a:p>
            <a:pPr lvl="1"/>
            <a:endParaRPr lang="en-US" sz="2400" dirty="0"/>
          </a:p>
          <a:p>
            <a:pPr lvl="1"/>
            <a:r>
              <a:rPr lang="en-US" sz="2400" b="1" dirty="0" smtClean="0"/>
              <a:t>Option 4: </a:t>
            </a:r>
            <a:r>
              <a:rPr lang="en-US" sz="2400" dirty="0" smtClean="0"/>
              <a:t>Another option?</a:t>
            </a:r>
            <a:endParaRPr lang="en-US" sz="2400" dirty="0">
              <a:solidFill>
                <a:srgbClr val="FF0000"/>
              </a:solidFill>
            </a:endParaRPr>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72806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94143" y="408190"/>
            <a:ext cx="362746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a:t>
            </a:r>
            <a:r>
              <a:rPr lang="en-US" sz="2400" b="1" dirty="0" err="1" smtClean="0">
                <a:solidFill>
                  <a:schemeClr val="bg1"/>
                </a:solidFill>
              </a:rPr>
              <a:t>Huzur</a:t>
            </a:r>
            <a:r>
              <a:rPr lang="en-US" sz="2400" b="1" dirty="0" smtClean="0">
                <a:solidFill>
                  <a:schemeClr val="bg1"/>
                </a:solidFill>
              </a:rPr>
              <a:t> (aba)</a:t>
            </a:r>
            <a:endParaRPr lang="en-US" sz="2400" b="1" dirty="0">
              <a:solidFill>
                <a:schemeClr val="bg1"/>
              </a:solidFill>
            </a:endParaRPr>
          </a:p>
        </p:txBody>
      </p:sp>
      <p:sp>
        <p:nvSpPr>
          <p:cNvPr id="8" name="Rectangle 7"/>
          <p:cNvSpPr/>
          <p:nvPr/>
        </p:nvSpPr>
        <p:spPr>
          <a:xfrm>
            <a:off x="506012" y="1248470"/>
            <a:ext cx="8176261" cy="4339650"/>
          </a:xfrm>
          <a:prstGeom prst="rect">
            <a:avLst/>
          </a:prstGeom>
        </p:spPr>
        <p:txBody>
          <a:bodyPr wrap="square">
            <a:spAutoFit/>
          </a:bodyPr>
          <a:lstStyle/>
          <a:p>
            <a:r>
              <a:rPr lang="en-US" sz="2000" dirty="0" smtClean="0">
                <a:solidFill>
                  <a:srgbClr val="333333"/>
                </a:solidFill>
                <a:latin typeface="Arial" panose="020B0604020202020204" pitchFamily="34" charset="0"/>
                <a:ea typeface="MS Mincho" panose="02020609040205080304" pitchFamily="49" charset="-128"/>
                <a:cs typeface="Times New Roman" panose="02020603050405020304" pitchFamily="18" charset="0"/>
              </a:rPr>
              <a:t>The advent </a:t>
            </a:r>
            <a:r>
              <a:rPr lang="en-US" sz="2000" dirty="0">
                <a:solidFill>
                  <a:srgbClr val="333333"/>
                </a:solidFill>
                <a:latin typeface="Arial" panose="020B0604020202020204" pitchFamily="34" charset="0"/>
                <a:ea typeface="MS Mincho" panose="02020609040205080304" pitchFamily="49" charset="-128"/>
                <a:cs typeface="Times New Roman" panose="02020603050405020304" pitchFamily="18" charset="0"/>
              </a:rPr>
              <a:t>of the Promised Messiah </a:t>
            </a:r>
            <a:r>
              <a:rPr lang="en-US" sz="2000" dirty="0" smtClean="0">
                <a:solidFill>
                  <a:srgbClr val="333333"/>
                </a:solidFill>
                <a:latin typeface="Arial" panose="020B0604020202020204" pitchFamily="34" charset="0"/>
                <a:ea typeface="MS Mincho" panose="02020609040205080304" pitchFamily="49" charset="-128"/>
                <a:cs typeface="Times New Roman" panose="02020603050405020304" pitchFamily="18" charset="0"/>
              </a:rPr>
              <a:t>(as) </a:t>
            </a:r>
            <a:r>
              <a:rPr lang="en-US" sz="2000" dirty="0">
                <a:solidFill>
                  <a:srgbClr val="333333"/>
                </a:solidFill>
                <a:latin typeface="Arial" panose="020B0604020202020204" pitchFamily="34" charset="0"/>
                <a:ea typeface="MS Mincho" panose="02020609040205080304" pitchFamily="49" charset="-128"/>
                <a:cs typeface="Times New Roman" panose="02020603050405020304" pitchFamily="18" charset="0"/>
              </a:rPr>
              <a:t>took place to remove all animosities and to replace them with love and to attract those who were ‘lost’ towards God with gentleness and forbearance. This is a great objective for each Ahmadi and none can fulfil it until they rid themselves of their egocentric tendencies. If we do not have gentleness and courtesy in our homes how could we show the way to others for we would be lost ourselves! Each Ahmadi should reflect over themselves and their homes and contemplate if they have unconsciously drifted away from the teachings of the Promised Messiah </a:t>
            </a:r>
            <a:r>
              <a:rPr lang="en-US" sz="2000" dirty="0" smtClean="0">
                <a:solidFill>
                  <a:srgbClr val="333333"/>
                </a:solidFill>
                <a:latin typeface="Arial" panose="020B0604020202020204" pitchFamily="34" charset="0"/>
                <a:ea typeface="MS Mincho" panose="02020609040205080304" pitchFamily="49" charset="-128"/>
                <a:cs typeface="Times New Roman" panose="02020603050405020304" pitchFamily="18" charset="0"/>
              </a:rPr>
              <a:t>(as). Both </a:t>
            </a:r>
            <a:r>
              <a:rPr lang="en-US" sz="2000" dirty="0">
                <a:solidFill>
                  <a:srgbClr val="333333"/>
                </a:solidFill>
                <a:latin typeface="Arial" panose="020B0604020202020204" pitchFamily="34" charset="0"/>
                <a:ea typeface="MS Mincho" panose="02020609040205080304" pitchFamily="49" charset="-128"/>
                <a:cs typeface="Times New Roman" panose="02020603050405020304" pitchFamily="18" charset="0"/>
              </a:rPr>
              <a:t>men and women should self-reflect; in addition both sides of in-laws should self-reflect for it could be the fault of either side although usually it is the male side that commits the </a:t>
            </a:r>
            <a:r>
              <a:rPr lang="en-US" sz="2000" dirty="0" smtClean="0">
                <a:solidFill>
                  <a:srgbClr val="333333"/>
                </a:solidFill>
                <a:latin typeface="Arial" panose="020B0604020202020204" pitchFamily="34" charset="0"/>
                <a:ea typeface="MS Mincho" panose="02020609040205080304" pitchFamily="49" charset="-128"/>
                <a:cs typeface="Times New Roman" panose="02020603050405020304" pitchFamily="18" charset="0"/>
              </a:rPr>
              <a:t>excesses. </a:t>
            </a:r>
          </a:p>
          <a:p>
            <a:endParaRPr lang="en-US" sz="2000" dirty="0">
              <a:solidFill>
                <a:srgbClr val="333333"/>
              </a:solidFill>
              <a:latin typeface="Arial" panose="020B0604020202020204" pitchFamily="34" charset="0"/>
              <a:ea typeface="MS Mincho" panose="02020609040205080304" pitchFamily="49" charset="-128"/>
              <a:cs typeface="Times New Roman" panose="02020603050405020304" pitchFamily="18" charset="0"/>
            </a:endParaRPr>
          </a:p>
          <a:p>
            <a:pPr algn="r"/>
            <a:r>
              <a:rPr lang="en-US" sz="1600" dirty="0" smtClean="0">
                <a:solidFill>
                  <a:srgbClr val="333333"/>
                </a:solidFill>
                <a:latin typeface="Arial" panose="020B0604020202020204" pitchFamily="34" charset="0"/>
                <a:ea typeface="MS Mincho" panose="02020609040205080304" pitchFamily="49" charset="-128"/>
                <a:cs typeface="Times New Roman" panose="02020603050405020304" pitchFamily="18" charset="0"/>
              </a:rPr>
              <a:t>Friday </a:t>
            </a:r>
            <a:r>
              <a:rPr lang="en-US" sz="1600" dirty="0">
                <a:solidFill>
                  <a:srgbClr val="333333"/>
                </a:solidFill>
                <a:latin typeface="Arial" panose="020B0604020202020204" pitchFamily="34" charset="0"/>
                <a:ea typeface="MS Mincho" panose="02020609040205080304" pitchFamily="49" charset="-128"/>
                <a:cs typeface="Times New Roman" panose="02020603050405020304" pitchFamily="18" charset="0"/>
              </a:rPr>
              <a:t>sermon delivered on November 10, 2006</a:t>
            </a: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99145" y="454871"/>
            <a:ext cx="5235428" cy="400110"/>
          </a:xfrm>
          <a:prstGeom prst="rect">
            <a:avLst/>
          </a:prstGeom>
          <a:noFill/>
        </p:spPr>
        <p:txBody>
          <a:bodyPr wrap="none" rtlCol="0">
            <a:spAutoFit/>
          </a:bodyPr>
          <a:lstStyle/>
          <a:p>
            <a:r>
              <a:rPr lang="en-US" sz="2000" b="1" dirty="0" smtClean="0">
                <a:solidFill>
                  <a:schemeClr val="bg1"/>
                </a:solidFill>
              </a:rPr>
              <a:t>A Short Video from Friday Sermon, Oct. 9, 2015</a:t>
            </a: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19</a:t>
            </a:fld>
            <a:endParaRPr lang="en-US"/>
          </a:p>
        </p:txBody>
      </p:sp>
      <p:pic>
        <p:nvPicPr>
          <p:cNvPr id="5" name="Topic 11 Parental negative interference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(49:12-13)</a:t>
            </a:r>
            <a:r>
              <a:rPr lang="en-US" dirty="0" smtClean="0"/>
              <a:t>		</a:t>
            </a:r>
          </a:p>
          <a:p>
            <a:r>
              <a:rPr lang="en-US" dirty="0" smtClean="0"/>
              <a:t>Pledge</a:t>
            </a:r>
          </a:p>
          <a:p>
            <a:r>
              <a:rPr lang="en-US" dirty="0" smtClean="0"/>
              <a:t>Reminders: Recitation of HQ and Congregational Prayers	</a:t>
            </a:r>
          </a:p>
          <a:p>
            <a:r>
              <a:rPr lang="en-US" dirty="0" smtClean="0"/>
              <a:t>Monthly topic: How not to interfere negatively in our Children’s marital lives?</a:t>
            </a:r>
            <a:endParaRPr lang="en-US" dirty="0"/>
          </a:p>
          <a:p>
            <a:r>
              <a:rPr lang="en-US" dirty="0" smtClean="0"/>
              <a:t>Health topic: Adult Vaccination</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39380" y="496816"/>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2" name="Rectangle 1"/>
          <p:cNvSpPr/>
          <p:nvPr/>
        </p:nvSpPr>
        <p:spPr>
          <a:xfrm>
            <a:off x="130965" y="1139411"/>
            <a:ext cx="8816829" cy="5355312"/>
          </a:xfrm>
          <a:prstGeom prst="rect">
            <a:avLst/>
          </a:prstGeom>
        </p:spPr>
        <p:txBody>
          <a:bodyPr wrap="square">
            <a:spAutoFit/>
          </a:bodyPr>
          <a:lstStyle/>
          <a:p>
            <a:r>
              <a:rPr lang="en-US" dirty="0"/>
              <a:t>Recently, I asked Ameer Sahib [UK] that so many cases of marital conflicts have started to trickle in so analyze to see how often are the girls at fault and how often are the parents of both sides are responsible for complicating the matters. According to the analysis, if in one case girl is at fault, then approximately in three cases boys are at fault. That means more problems are due to excesses by boys.  And approximately 30 to 40 percent of the time, in-laws on both sides are complicating the matters. Even here, parents of girls are less responsible and boys’ parents, in an attempt to assert their ownership rights, utter such statements, which makes girls angry and they go back to their parents’ homes.  This practice is wrong. This is a boy’s responsibility to serve his parents but he should also give his wife her due rights. When boys do so, then wives usually take excellent care of husband’s parents. By the Grace of Allah, there are several examples in our </a:t>
            </a:r>
            <a:r>
              <a:rPr lang="en-US" dirty="0" err="1"/>
              <a:t>Jamaat</a:t>
            </a:r>
            <a:r>
              <a:rPr lang="en-US" dirty="0"/>
              <a:t> where parents in-laws trust their daughters in-law more than their own children. So it is not the case that God forbid, piety and good morals no longer exist in our </a:t>
            </a:r>
            <a:r>
              <a:rPr lang="en-US" dirty="0" err="1"/>
              <a:t>Jamaat</a:t>
            </a:r>
            <a:r>
              <a:rPr lang="en-US" dirty="0"/>
              <a:t>. By the Grace of Allah, majority of our </a:t>
            </a:r>
            <a:r>
              <a:rPr lang="en-US" dirty="0" err="1"/>
              <a:t>Jamaat</a:t>
            </a:r>
            <a:r>
              <a:rPr lang="en-US" dirty="0"/>
              <a:t> members are steadfast on righteousness.  But when a few bad examples come up, they cause a source of worry as to why even this happens. The analysis, which have been done here, if it is done in Canada, America or in European </a:t>
            </a:r>
            <a:r>
              <a:rPr lang="en-US" dirty="0" err="1"/>
              <a:t>Jamaats</a:t>
            </a:r>
            <a:r>
              <a:rPr lang="en-US" dirty="0"/>
              <a:t>, that will paint almost a similar picture. Therefore, there is a dire need for </a:t>
            </a:r>
            <a:r>
              <a:rPr lang="en-US" dirty="0" err="1"/>
              <a:t>Tarbiyyat</a:t>
            </a:r>
            <a:r>
              <a:rPr lang="en-US" dirty="0"/>
              <a:t> departments of all </a:t>
            </a:r>
            <a:r>
              <a:rPr lang="en-US" dirty="0" err="1"/>
              <a:t>Jamaats</a:t>
            </a:r>
            <a:r>
              <a:rPr lang="en-US" dirty="0"/>
              <a:t> to mobilize at all levels i.e., at </a:t>
            </a:r>
            <a:r>
              <a:rPr lang="en-US" dirty="0" err="1"/>
              <a:t>Jamaat</a:t>
            </a:r>
            <a:r>
              <a:rPr lang="en-US" dirty="0"/>
              <a:t> level as well as at auxiliaries level.</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21311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5192" y="1160535"/>
            <a:ext cx="5153971" cy="1325563"/>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48860" y="2102711"/>
            <a:ext cx="8193939" cy="3195224"/>
          </a:xfrm>
        </p:spPr>
        <p:txBody>
          <a:bodyPr>
            <a:noAutofit/>
          </a:bodyPr>
          <a:lstStyle/>
          <a:p>
            <a:pPr marL="0" indent="0">
              <a:buNone/>
            </a:pPr>
            <a:r>
              <a:rPr lang="en-US" dirty="0" smtClean="0"/>
              <a:t>During the last month,</a:t>
            </a:r>
          </a:p>
          <a:p>
            <a:r>
              <a:rPr lang="en-US" dirty="0" smtClean="0"/>
              <a:t>How many times did you complain to your wife about your son-in-law, daughter-in-law or your parents-in-law?</a:t>
            </a:r>
          </a:p>
          <a:p>
            <a:r>
              <a:rPr lang="en-US" dirty="0" smtClean="0"/>
              <a:t>How many times did you hear complaint from your wife about your son-in-law, daughter-in-law or your parents?</a:t>
            </a:r>
            <a:endParaRPr lang="en-US" b="1" dirty="0" smtClean="0"/>
          </a:p>
          <a:p>
            <a:pPr marL="0" indent="0" algn="ctr">
              <a:buNone/>
            </a:pPr>
            <a:r>
              <a:rPr lang="en-US" b="1" dirty="0" smtClean="0"/>
              <a:t>Add the three numbers together.</a:t>
            </a:r>
          </a:p>
          <a:p>
            <a:pPr marL="0" indent="0" algn="ctr">
              <a:buNone/>
            </a:pPr>
            <a:r>
              <a:rPr lang="en-US" b="1" dirty="0" smtClean="0"/>
              <a:t>(Keep it to yourself.. the “score” is for you!)</a:t>
            </a:r>
            <a:endParaRPr lang="en-US" b="1" dirty="0"/>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t>Self analyze </a:t>
            </a:r>
            <a:r>
              <a:rPr lang="en-US" sz="3200" b="1" dirty="0"/>
              <a:t>y</a:t>
            </a:r>
            <a:r>
              <a:rPr lang="en-US" sz="3200" b="1" dirty="0" smtClean="0"/>
              <a:t>ourself, KMV</a:t>
            </a:r>
            <a:endParaRPr lang="en-US" sz="3200" b="1" dirty="0"/>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795867" y="3439255"/>
            <a:ext cx="2421466" cy="1938992"/>
          </a:xfrm>
          <a:prstGeom prst="rect">
            <a:avLst/>
          </a:prstGeom>
          <a:noFill/>
        </p:spPr>
        <p:txBody>
          <a:bodyPr wrap="square" rtlCol="0">
            <a:spAutoFit/>
          </a:bodyPr>
          <a:lstStyle/>
          <a:p>
            <a:pPr algn="ctr"/>
            <a:r>
              <a:rPr lang="en-US" sz="2400" dirty="0" smtClean="0"/>
              <a:t>That’s great. Keep praying that May Allah </a:t>
            </a:r>
            <a:r>
              <a:rPr lang="en-US" sz="2400" dirty="0" err="1" smtClean="0"/>
              <a:t>Ta’ala</a:t>
            </a:r>
            <a:r>
              <a:rPr lang="en-US" sz="2400" dirty="0" smtClean="0"/>
              <a:t> keep you away from complains</a:t>
            </a:r>
            <a:endParaRPr lang="en-US" sz="2400" dirty="0"/>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t>Try to evaluate a complain objectively and resolve that in the light of the teachings of the Holy Quran</a:t>
            </a:r>
            <a:endParaRPr lang="en-US" sz="2400" dirty="0"/>
          </a:p>
        </p:txBody>
      </p:sp>
      <p:sp>
        <p:nvSpPr>
          <p:cNvPr id="9" name="TextBox 8"/>
          <p:cNvSpPr txBox="1"/>
          <p:nvPr/>
        </p:nvSpPr>
        <p:spPr>
          <a:xfrm>
            <a:off x="6180667" y="3439255"/>
            <a:ext cx="2525466" cy="2677656"/>
          </a:xfrm>
          <a:prstGeom prst="rect">
            <a:avLst/>
          </a:prstGeom>
          <a:noFill/>
        </p:spPr>
        <p:txBody>
          <a:bodyPr wrap="square" rtlCol="0">
            <a:spAutoFit/>
          </a:bodyPr>
          <a:lstStyle/>
          <a:p>
            <a:pPr algn="ctr"/>
            <a:r>
              <a:rPr lang="en-US" sz="2400" dirty="0" smtClean="0"/>
              <a:t>Pray hard and strive for reducing the future complaints. Try to resolve the current issues compassion.</a:t>
            </a:r>
            <a:endParaRPr lang="en-US" sz="2400" dirty="0"/>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&gt;3</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72666" y="5117478"/>
            <a:ext cx="8340328" cy="699446"/>
          </a:xfrm>
          <a:prstGeom prst="rect">
            <a:avLst/>
          </a:prstGeom>
        </p:spPr>
        <p:txBody>
          <a:bodyPr/>
          <a:lstStyle>
            <a:lvl1pPr algn="ctr" defTabSz="578358">
              <a:defRPr sz="6930"/>
            </a:lvl1pPr>
          </a:lstStyle>
          <a:p>
            <a:r>
              <a:rPr lang="en-US" sz="4000" b="1" dirty="0" smtClean="0"/>
              <a:t>Health Topic: A</a:t>
            </a:r>
            <a:r>
              <a:rPr sz="4000" b="1" dirty="0" smtClean="0"/>
              <a:t>dult </a:t>
            </a:r>
            <a:r>
              <a:rPr lang="en-US" sz="4000" b="1" dirty="0" smtClean="0"/>
              <a:t>V</a:t>
            </a:r>
            <a:r>
              <a:rPr sz="4000" b="1" dirty="0" smtClean="0"/>
              <a:t>accination</a:t>
            </a:r>
            <a:endParaRPr sz="4000" b="1" dirty="0"/>
          </a:p>
        </p:txBody>
      </p:sp>
      <p:pic>
        <p:nvPicPr>
          <p:cNvPr id="131" name="Screen Shot 2015-12-12 at 7.44.14 PM.png"/>
          <p:cNvPicPr>
            <a:picLocks noChangeAspect="1"/>
          </p:cNvPicPr>
          <p:nvPr/>
        </p:nvPicPr>
        <p:blipFill>
          <a:blip r:embed="rId2">
            <a:extLst/>
          </a:blip>
          <a:stretch>
            <a:fillRect/>
          </a:stretch>
        </p:blipFill>
        <p:spPr>
          <a:xfrm>
            <a:off x="2733984" y="1009781"/>
            <a:ext cx="3617692" cy="410769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23</a:t>
            </a:fld>
            <a:endParaRPr lang="uk-U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3665220" y="414695"/>
            <a:ext cx="4960025" cy="508992"/>
          </a:xfrm>
          <a:prstGeom prst="rect">
            <a:avLst/>
          </a:prstGeom>
        </p:spPr>
        <p:txBody>
          <a:bodyPr/>
          <a:lstStyle>
            <a:lvl1pPr defTabSz="467359">
              <a:spcBef>
                <a:spcPts val="1800"/>
              </a:spcBef>
              <a:defRPr sz="4160">
                <a:solidFill>
                  <a:srgbClr val="000000"/>
                </a:solidFill>
              </a:defRPr>
            </a:lvl1pPr>
          </a:lstStyle>
          <a:p>
            <a:r>
              <a:rPr lang="en-US" sz="2800" b="1" dirty="0" smtClean="0">
                <a:solidFill>
                  <a:srgbClr val="FFFFFF"/>
                </a:solidFill>
              </a:rPr>
              <a:t>Do Adults Need Vaccines?</a:t>
            </a:r>
            <a:endParaRPr sz="2800" b="1" dirty="0">
              <a:solidFill>
                <a:srgbClr val="FFFFFF"/>
              </a:solidFill>
            </a:endParaRPr>
          </a:p>
        </p:txBody>
      </p:sp>
      <p:sp>
        <p:nvSpPr>
          <p:cNvPr id="135" name="Shape 135"/>
          <p:cNvSpPr>
            <a:spLocks noGrp="1"/>
          </p:cNvSpPr>
          <p:nvPr>
            <p:ph type="body" sz="half" idx="1"/>
          </p:nvPr>
        </p:nvSpPr>
        <p:spPr>
          <a:xfrm>
            <a:off x="4518661" y="1153787"/>
            <a:ext cx="4488180" cy="5080992"/>
          </a:xfrm>
          <a:prstGeom prst="rect">
            <a:avLst/>
          </a:prstGeom>
        </p:spPr>
        <p:txBody>
          <a:bodyPr>
            <a:normAutofit/>
          </a:bodyPr>
          <a:lstStyle/>
          <a:p>
            <a:pPr>
              <a:spcBef>
                <a:spcPts val="600"/>
              </a:spcBef>
              <a:defRPr sz="2400">
                <a:solidFill>
                  <a:srgbClr val="000000"/>
                </a:solidFill>
              </a:defRPr>
            </a:pPr>
            <a:r>
              <a:rPr sz="2200" i="1" dirty="0">
                <a:latin typeface="Iowan Old Style Bold"/>
                <a:ea typeface="Iowan Old Style Bold"/>
                <a:cs typeface="Iowan Old Style Bold"/>
                <a:sym typeface="Iowan Old Style Bold"/>
              </a:rPr>
              <a:t>Adults need vaccinations</a:t>
            </a:r>
            <a:r>
              <a:rPr sz="2200" dirty="0"/>
              <a:t> to protect themselves and their loved ones from serious diseases and their complications</a:t>
            </a:r>
          </a:p>
          <a:p>
            <a:pPr>
              <a:spcBef>
                <a:spcPts val="600"/>
              </a:spcBef>
              <a:defRPr sz="2400">
                <a:solidFill>
                  <a:srgbClr val="000000"/>
                </a:solidFill>
              </a:defRPr>
            </a:pPr>
            <a:r>
              <a:rPr sz="2200" dirty="0"/>
              <a:t>The specific vaccines needed are determined by factors such age, job, lifestyle, health conditions, travel, and previous vaccination history</a:t>
            </a:r>
          </a:p>
          <a:p>
            <a:pPr>
              <a:spcBef>
                <a:spcPts val="600"/>
              </a:spcBef>
              <a:defRPr sz="2400">
                <a:solidFill>
                  <a:srgbClr val="000000"/>
                </a:solidFill>
              </a:defRPr>
            </a:pPr>
            <a:r>
              <a:rPr sz="2200" dirty="0"/>
              <a:t>You can get vaccines at doctor’s offices, pharmacies, workplaces, community health clinics, health departments, and other locations</a:t>
            </a:r>
          </a:p>
          <a:p>
            <a:pPr>
              <a:spcBef>
                <a:spcPts val="600"/>
              </a:spcBef>
              <a:defRPr sz="2400">
                <a:solidFill>
                  <a:srgbClr val="000000"/>
                </a:solidFill>
              </a:defRPr>
            </a:pPr>
            <a:r>
              <a:rPr sz="2200" dirty="0"/>
              <a:t>Most insurance plans will cover vaccination without extra cost</a:t>
            </a:r>
          </a:p>
        </p:txBody>
      </p:sp>
      <p:pic>
        <p:nvPicPr>
          <p:cNvPr id="136" name="Screen Shot 2015-12-12 at 7.49.22 PM.png"/>
          <p:cNvPicPr>
            <a:picLocks noChangeAspect="1"/>
          </p:cNvPicPr>
          <p:nvPr/>
        </p:nvPicPr>
        <p:blipFill>
          <a:blip r:embed="rId2">
            <a:extLst/>
          </a:blip>
          <a:stretch>
            <a:fillRect/>
          </a:stretch>
        </p:blipFill>
        <p:spPr>
          <a:xfrm>
            <a:off x="199177" y="1374767"/>
            <a:ext cx="4319483" cy="421174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
          </p:nvPr>
        </p:nvSpPr>
        <p:spPr>
          <a:xfrm>
            <a:off x="348496" y="1338327"/>
            <a:ext cx="8340328" cy="3621198"/>
          </a:xfrm>
          <a:prstGeom prst="rect">
            <a:avLst/>
          </a:prstGeom>
        </p:spPr>
        <p:txBody>
          <a:bodyPr>
            <a:noAutofit/>
          </a:bodyPr>
          <a:lstStyle/>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Seasonal Flu Vaccines for all adults</a:t>
            </a: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Pertussis or Whooping Cough</a:t>
            </a: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Tetanus and Diphtheria Vaccines, every ten years following </a:t>
            </a:r>
            <a:r>
              <a:rPr sz="2400" dirty="0" err="1">
                <a:solidFill>
                  <a:srgbClr val="000000"/>
                </a:solidFill>
              </a:rPr>
              <a:t>Tdap</a:t>
            </a:r>
            <a:endParaRPr sz="2400" dirty="0">
              <a:solidFill>
                <a:srgbClr val="000000"/>
              </a:solidFill>
            </a:endParaRP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Shingles for Adults older than 60 </a:t>
            </a:r>
            <a:r>
              <a:rPr sz="2400" dirty="0" err="1">
                <a:solidFill>
                  <a:srgbClr val="000000"/>
                </a:solidFill>
              </a:rPr>
              <a:t>Yrs</a:t>
            </a:r>
            <a:endParaRPr sz="2400" dirty="0">
              <a:solidFill>
                <a:srgbClr val="000000"/>
              </a:solidFill>
            </a:endParaRP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Pneumococcal Vaccine for adults over 65 and some under 65 with some medical conditions</a:t>
            </a: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Other Vaccinations may include those against meningitis, Hepatitis A&amp;B, Chicken Pox, Measles, Mumps and Rubella</a:t>
            </a: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Special Vaccines related to International Travels</a:t>
            </a:r>
          </a:p>
          <a:p>
            <a:pPr marL="231270" indent="-231270" defTabSz="287526">
              <a:spcBef>
                <a:spcPts val="844"/>
              </a:spcBef>
              <a:buSzPct val="45000"/>
              <a:buBlip>
                <a:blip r:embed="rId2"/>
              </a:buBlip>
              <a:defRPr sz="2240">
                <a:latin typeface="Iowan Old Style Bold"/>
                <a:ea typeface="Iowan Old Style Bold"/>
                <a:cs typeface="Iowan Old Style Bold"/>
                <a:sym typeface="Iowan Old Style Bold"/>
              </a:defRPr>
            </a:pPr>
            <a:r>
              <a:rPr sz="2400" dirty="0">
                <a:solidFill>
                  <a:srgbClr val="000000"/>
                </a:solidFill>
              </a:rPr>
              <a:t>There is no vaccines against Malaria to this day</a:t>
            </a:r>
          </a:p>
        </p:txBody>
      </p:sp>
      <p:sp>
        <p:nvSpPr>
          <p:cNvPr id="5" name="Shape 134"/>
          <p:cNvSpPr>
            <a:spLocks noGrp="1"/>
          </p:cNvSpPr>
          <p:nvPr>
            <p:ph type="title"/>
          </p:nvPr>
        </p:nvSpPr>
        <p:spPr>
          <a:xfrm>
            <a:off x="3444240" y="506560"/>
            <a:ext cx="5593080" cy="508992"/>
          </a:xfrm>
          <a:prstGeom prst="rect">
            <a:avLst/>
          </a:prstGeom>
        </p:spPr>
        <p:txBody>
          <a:bodyPr/>
          <a:lstStyle>
            <a:lvl1pPr defTabSz="467359">
              <a:spcBef>
                <a:spcPts val="1800"/>
              </a:spcBef>
              <a:defRPr sz="4160">
                <a:solidFill>
                  <a:srgbClr val="000000"/>
                </a:solidFill>
              </a:defRPr>
            </a:lvl1pPr>
          </a:lstStyle>
          <a:p>
            <a:pPr algn="l"/>
            <a:r>
              <a:rPr lang="en-US" sz="3000" b="1" dirty="0" smtClean="0">
                <a:solidFill>
                  <a:srgbClr val="FFFFFF"/>
                </a:solidFill>
              </a:rPr>
              <a:t>What Vaccines do You need?</a:t>
            </a:r>
            <a:endParaRPr sz="3000" b="1" dirty="0">
              <a:solidFill>
                <a:srgbClr val="FFFFFF"/>
              </a:solidFill>
            </a:endParaRPr>
          </a:p>
        </p:txBody>
      </p:sp>
      <p:sp>
        <p:nvSpPr>
          <p:cNvPr id="2" name="Slide Number Placeholder 1"/>
          <p:cNvSpPr>
            <a:spLocks noGrp="1"/>
          </p:cNvSpPr>
          <p:nvPr>
            <p:ph type="sldNum" sz="quarter" idx="2"/>
          </p:nvPr>
        </p:nvSpPr>
        <p:spPr/>
        <p:txBody>
          <a:bodyPr/>
          <a:lstStyle/>
          <a:p>
            <a:fld id="{86CB4B4D-7CA3-9044-876B-883B54F8677D}" type="slidenum">
              <a:rPr lang="uk-UA" smtClean="0"/>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sz="half" idx="1"/>
          </p:nvPr>
        </p:nvSpPr>
        <p:spPr>
          <a:xfrm>
            <a:off x="204563" y="1051129"/>
            <a:ext cx="4773538" cy="4789088"/>
          </a:xfrm>
          <a:prstGeom prst="rect">
            <a:avLst/>
          </a:prstGeom>
        </p:spPr>
        <p:txBody>
          <a:bodyPr>
            <a:noAutofit/>
          </a:bodyPr>
          <a:lstStyle/>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Immunity Wanes over time - We need boosters</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With increasing age, we are more susceptible to serious diseases by common infections such as Shingles, Flu, Pneumonia</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Vaccines may prevent Hospitalization</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May prevent Chronic Pain such as that associated with Shingles</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May prevent serious medical complications</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Prevents lost wages and time from work</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May save your family members who are at risk - Elderly, pregnant and immunocompromised</a:t>
            </a:r>
          </a:p>
          <a:p>
            <a:pPr marL="132155" indent="-132155" defTabSz="164300">
              <a:spcBef>
                <a:spcPts val="492"/>
              </a:spcBef>
              <a:defRPr sz="1760">
                <a:solidFill>
                  <a:srgbClr val="000000"/>
                </a:solidFill>
                <a:latin typeface="Iowan Old Style Bold"/>
                <a:ea typeface="Iowan Old Style Bold"/>
                <a:cs typeface="Iowan Old Style Bold"/>
                <a:sym typeface="Iowan Old Style Bold"/>
              </a:defRPr>
            </a:pPr>
            <a:r>
              <a:rPr sz="1900" dirty="0"/>
              <a:t>Prevent Epidemics</a:t>
            </a:r>
          </a:p>
        </p:txBody>
      </p:sp>
      <p:pic>
        <p:nvPicPr>
          <p:cNvPr id="143" name="Screen Shot 2015-12-12 at 8.25.40 PM.png"/>
          <p:cNvPicPr>
            <a:picLocks noChangeAspect="1"/>
          </p:cNvPicPr>
          <p:nvPr/>
        </p:nvPicPr>
        <p:blipFill>
          <a:blip r:embed="rId2">
            <a:extLst/>
          </a:blip>
          <a:stretch>
            <a:fillRect/>
          </a:stretch>
        </p:blipFill>
        <p:spPr>
          <a:xfrm>
            <a:off x="4967209" y="1451550"/>
            <a:ext cx="4216040" cy="3594850"/>
          </a:xfrm>
          <a:prstGeom prst="rect">
            <a:avLst/>
          </a:prstGeom>
          <a:ln w="12700">
            <a:miter lim="400000"/>
          </a:ln>
        </p:spPr>
      </p:pic>
      <p:sp>
        <p:nvSpPr>
          <p:cNvPr id="4" name="Shape 134"/>
          <p:cNvSpPr>
            <a:spLocks noGrp="1"/>
          </p:cNvSpPr>
          <p:nvPr>
            <p:ph type="title"/>
          </p:nvPr>
        </p:nvSpPr>
        <p:spPr>
          <a:xfrm>
            <a:off x="3710940" y="384215"/>
            <a:ext cx="4906685" cy="508992"/>
          </a:xfrm>
          <a:prstGeom prst="rect">
            <a:avLst/>
          </a:prstGeom>
        </p:spPr>
        <p:txBody>
          <a:bodyPr>
            <a:normAutofit fontScale="90000"/>
          </a:bodyPr>
          <a:lstStyle>
            <a:lvl1pPr defTabSz="467359">
              <a:spcBef>
                <a:spcPts val="1800"/>
              </a:spcBef>
              <a:defRPr sz="4160">
                <a:solidFill>
                  <a:srgbClr val="000000"/>
                </a:solidFill>
              </a:defRPr>
            </a:lvl1pPr>
          </a:lstStyle>
          <a:p>
            <a:r>
              <a:rPr lang="en-US" sz="3600" b="1" dirty="0" smtClean="0">
                <a:solidFill>
                  <a:srgbClr val="FFFFFF"/>
                </a:solidFill>
              </a:rPr>
              <a:t>Benefits of Vaccines</a:t>
            </a:r>
            <a:endParaRPr sz="3600" b="1" dirty="0">
              <a:solidFill>
                <a:srgbClr val="FFFFFF"/>
              </a:solidFill>
            </a:endParaRPr>
          </a:p>
        </p:txBody>
      </p:sp>
      <p:sp>
        <p:nvSpPr>
          <p:cNvPr id="2" name="Slide Number Placeholder 1"/>
          <p:cNvSpPr>
            <a:spLocks noGrp="1"/>
          </p:cNvSpPr>
          <p:nvPr>
            <p:ph type="sldNum" sz="quarter" idx="2"/>
          </p:nvPr>
        </p:nvSpPr>
        <p:spPr/>
        <p:txBody>
          <a:bodyPr/>
          <a:lstStyle/>
          <a:p>
            <a:fld id="{86CB4B4D-7CA3-9044-876B-883B54F8677D}" type="slidenum">
              <a:rPr lang="uk-UA" smtClean="0"/>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discuss </a:t>
            </a:r>
            <a:r>
              <a:rPr lang="en-US" b="1" dirty="0"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Ansar in Nazam-e-</a:t>
            </a:r>
            <a:r>
              <a:rPr lang="en-US" b="1" dirty="0" err="1" smtClean="0">
                <a:solidFill>
                  <a:srgbClr val="000000"/>
                </a:solidFill>
              </a:rPr>
              <a:t>Wasiyat</a:t>
            </a:r>
            <a:r>
              <a:rPr lang="en-US" b="1" dirty="0" smtClean="0">
                <a:solidFill>
                  <a:srgbClr val="000000"/>
                </a:solidFill>
              </a:rPr>
              <a:t> (The targets for small, medium and Large Majlis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Tajnid to attend National Ijtima.</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4212AE-C6D7-4DAE-B05A-60F3647E62E0}" type="slidenum">
              <a:rPr lang="en-US" smtClean="0"/>
              <a:t>3</a:t>
            </a:fld>
            <a:endParaRPr lang="en-US"/>
          </a:p>
        </p:txBody>
      </p:sp>
      <p:sp>
        <p:nvSpPr>
          <p:cNvPr id="4" name="Rectangle 3"/>
          <p:cNvSpPr/>
          <p:nvPr/>
        </p:nvSpPr>
        <p:spPr>
          <a:xfrm>
            <a:off x="3983713" y="436398"/>
            <a:ext cx="4410631" cy="523220"/>
          </a:xfrm>
          <a:prstGeom prst="rect">
            <a:avLst/>
          </a:prstGeom>
        </p:spPr>
        <p:txBody>
          <a:bodyPr wrap="none">
            <a:spAutoFit/>
          </a:bodyPr>
          <a:lstStyle/>
          <a:p>
            <a:r>
              <a:rPr lang="en-US" sz="2800" b="1" dirty="0" smtClean="0">
                <a:solidFill>
                  <a:schemeClr val="bg1"/>
                </a:solidFill>
              </a:rPr>
              <a:t>It’s a blessing to do </a:t>
            </a:r>
            <a:r>
              <a:rPr lang="en-US" sz="2800" b="1" dirty="0" err="1" smtClean="0">
                <a:solidFill>
                  <a:schemeClr val="bg1"/>
                </a:solidFill>
              </a:rPr>
              <a:t>Waisyat</a:t>
            </a:r>
            <a:r>
              <a:rPr lang="en-US" sz="2800" b="1" dirty="0" smtClean="0">
                <a:solidFill>
                  <a:schemeClr val="bg1"/>
                </a:solidFill>
              </a:rPr>
              <a:t>!</a:t>
            </a:r>
            <a:endParaRPr lang="en-US" sz="2800" b="1" dirty="0">
              <a:solidFill>
                <a:schemeClr val="bg1"/>
              </a:solidFill>
            </a:endParaRPr>
          </a:p>
        </p:txBody>
      </p:sp>
      <p:sp>
        <p:nvSpPr>
          <p:cNvPr id="5" name="Rectangle 4"/>
          <p:cNvSpPr/>
          <p:nvPr/>
        </p:nvSpPr>
        <p:spPr>
          <a:xfrm>
            <a:off x="528507" y="1410285"/>
            <a:ext cx="8237988" cy="4652556"/>
          </a:xfrm>
          <a:prstGeom prst="rect">
            <a:avLst/>
          </a:prstGeom>
        </p:spPr>
        <p:txBody>
          <a:bodyPr wrap="square">
            <a:spAutoFit/>
          </a:bodyPr>
          <a:lstStyle/>
          <a:p>
            <a:pPr marR="0" lvl="0" algn="just">
              <a:spcBef>
                <a:spcPts val="0"/>
              </a:spcBef>
              <a:spcAft>
                <a:spcPts val="0"/>
              </a:spcAft>
            </a:pPr>
            <a:r>
              <a:rPr lang="en-US" sz="2400" dirty="0" smtClean="0">
                <a:ea typeface="Calibri" panose="020F0502020204030204" pitchFamily="34" charset="0"/>
                <a:cs typeface="Arial" panose="020B0604020202020204" pitchFamily="34" charset="0"/>
              </a:rPr>
              <a:t>The Promised Messiah (as) said,</a:t>
            </a:r>
          </a:p>
          <a:p>
            <a:pPr marR="0" lvl="0" algn="just">
              <a:spcBef>
                <a:spcPts val="0"/>
              </a:spcBef>
              <a:spcAft>
                <a:spcPts val="0"/>
              </a:spcAft>
            </a:pPr>
            <a:endParaRPr lang="en-US" sz="2400" dirty="0" smtClean="0">
              <a:ea typeface="Calibri" panose="020F0502020204030204" pitchFamily="34" charset="0"/>
              <a:cs typeface="Arial" panose="020B0604020202020204" pitchFamily="34" charset="0"/>
            </a:endParaRPr>
          </a:p>
          <a:p>
            <a:pPr marR="0" lvl="0" algn="just">
              <a:spcBef>
                <a:spcPts val="0"/>
              </a:spcBef>
              <a:spcAft>
                <a:spcPts val="0"/>
              </a:spcAft>
            </a:pPr>
            <a:r>
              <a:rPr lang="en-US" sz="2400" dirty="0" smtClean="0">
                <a:ea typeface="Calibri" panose="020F0502020204030204" pitchFamily="34" charset="0"/>
                <a:cs typeface="Arial" panose="020B0604020202020204" pitchFamily="34" charset="0"/>
              </a:rPr>
              <a:t>“</a:t>
            </a:r>
            <a:r>
              <a:rPr lang="en-US" sz="2400" dirty="0">
                <a:ea typeface="Calibri" panose="020F0502020204030204" pitchFamily="34" charset="0"/>
                <a:cs typeface="Arial" panose="020B0604020202020204" pitchFamily="34" charset="0"/>
              </a:rPr>
              <a:t>I was shown a place that was named </a:t>
            </a:r>
            <a:r>
              <a:rPr lang="en-US" sz="2400" i="1" dirty="0" err="1">
                <a:ea typeface="Calibri" panose="020F0502020204030204" pitchFamily="34" charset="0"/>
                <a:cs typeface="Arial" panose="020B0604020202020204" pitchFamily="34" charset="0"/>
              </a:rPr>
              <a:t>Bahishti</a:t>
            </a:r>
            <a:r>
              <a:rPr lang="en-US" sz="2400" i="1" dirty="0">
                <a:ea typeface="Calibri" panose="020F0502020204030204" pitchFamily="34" charset="0"/>
                <a:cs typeface="Arial" panose="020B0604020202020204" pitchFamily="34" charset="0"/>
              </a:rPr>
              <a:t> </a:t>
            </a:r>
            <a:r>
              <a:rPr lang="en-US" sz="2400" i="1" dirty="0" err="1">
                <a:ea typeface="Calibri" panose="020F0502020204030204" pitchFamily="34" charset="0"/>
                <a:cs typeface="Arial" panose="020B0604020202020204" pitchFamily="34" charset="0"/>
              </a:rPr>
              <a:t>Maqbarah</a:t>
            </a:r>
            <a:r>
              <a:rPr lang="en-US" sz="2400" i="1" dirty="0">
                <a:ea typeface="Calibri" panose="020F0502020204030204" pitchFamily="34" charset="0"/>
                <a:cs typeface="Arial" panose="020B0604020202020204" pitchFamily="34" charset="0"/>
              </a:rPr>
              <a:t> (</a:t>
            </a:r>
            <a:r>
              <a:rPr lang="en-US" sz="2400" i="1" dirty="0" err="1">
                <a:ea typeface="Calibri" panose="020F0502020204030204" pitchFamily="34" charset="0"/>
                <a:cs typeface="Arial" panose="020B0604020202020204" pitchFamily="34" charset="0"/>
              </a:rPr>
              <a:t>Bahishti</a:t>
            </a:r>
            <a:r>
              <a:rPr lang="en-US" sz="2400" i="1" dirty="0">
                <a:ea typeface="Calibri" panose="020F0502020204030204" pitchFamily="34" charset="0"/>
                <a:cs typeface="Arial" panose="020B0604020202020204" pitchFamily="34" charset="0"/>
              </a:rPr>
              <a:t>: </a:t>
            </a:r>
            <a:r>
              <a:rPr lang="en-US" sz="2400" dirty="0">
                <a:ea typeface="Calibri" panose="020F0502020204030204" pitchFamily="34" charset="0"/>
                <a:cs typeface="Arial" panose="020B0604020202020204" pitchFamily="34" charset="0"/>
              </a:rPr>
              <a:t>of Paradise; </a:t>
            </a:r>
            <a:r>
              <a:rPr lang="en-US" sz="2400" i="1" dirty="0" err="1">
                <a:ea typeface="Calibri" panose="020F0502020204030204" pitchFamily="34" charset="0"/>
                <a:cs typeface="Arial" panose="020B0604020202020204" pitchFamily="34" charset="0"/>
              </a:rPr>
              <a:t>Maqbarah</a:t>
            </a:r>
            <a:r>
              <a:rPr lang="en-US" sz="2400" dirty="0">
                <a:ea typeface="Calibri" panose="020F0502020204030204" pitchFamily="34" charset="0"/>
                <a:cs typeface="Arial" panose="020B0604020202020204" pitchFamily="34" charset="0"/>
              </a:rPr>
              <a:t>: cemetery</a:t>
            </a:r>
            <a:r>
              <a:rPr lang="en-US" sz="2400" i="1" dirty="0">
                <a:ea typeface="Calibri" panose="020F0502020204030204" pitchFamily="34" charset="0"/>
                <a:cs typeface="Arial" panose="020B0604020202020204" pitchFamily="34" charset="0"/>
              </a:rPr>
              <a:t>),</a:t>
            </a:r>
            <a:r>
              <a:rPr lang="en-US" sz="2400" dirty="0">
                <a:ea typeface="Calibri" panose="020F0502020204030204" pitchFamily="34" charset="0"/>
                <a:cs typeface="Arial" panose="020B0604020202020204" pitchFamily="34" charset="0"/>
              </a:rPr>
              <a:t> and it was conveyed to me that it contained graves of such selected members of the community as are destined for Heaven</a:t>
            </a:r>
            <a:r>
              <a:rPr lang="en-US" sz="2400" dirty="0" smtClean="0">
                <a:ea typeface="Calibri" panose="020F0502020204030204" pitchFamily="34" charset="0"/>
                <a:cs typeface="Arial" panose="020B0604020202020204" pitchFamily="34" charset="0"/>
              </a:rPr>
              <a:t>.”</a:t>
            </a:r>
            <a:endParaRPr lang="en-US" sz="2400" dirty="0">
              <a:ea typeface="Calibri" panose="020F0502020204030204" pitchFamily="34" charset="0"/>
              <a:cs typeface="Arial" panose="020B0604020202020204" pitchFamily="34" charset="0"/>
            </a:endParaRPr>
          </a:p>
          <a:p>
            <a:pPr marL="457200" marR="0" algn="just">
              <a:spcBef>
                <a:spcPts val="0"/>
              </a:spcBef>
              <a:spcAft>
                <a:spcPts val="0"/>
              </a:spcAft>
            </a:pPr>
            <a:r>
              <a:rPr lang="en-US" sz="2400" dirty="0">
                <a:ea typeface="Calibri" panose="020F0502020204030204" pitchFamily="34" charset="0"/>
                <a:cs typeface="Arial" panose="020B0604020202020204" pitchFamily="34" charset="0"/>
              </a:rPr>
              <a:t> </a:t>
            </a:r>
          </a:p>
          <a:p>
            <a:pPr marR="0" lvl="0" algn="just">
              <a:spcBef>
                <a:spcPts val="0"/>
              </a:spcBef>
              <a:spcAft>
                <a:spcPts val="1000"/>
              </a:spcAft>
            </a:pPr>
            <a:r>
              <a:rPr lang="en-US" sz="2400" dirty="0">
                <a:ea typeface="Calibri" panose="020F0502020204030204" pitchFamily="34" charset="0"/>
                <a:cs typeface="Arial" panose="020B0604020202020204" pitchFamily="34" charset="0"/>
              </a:rPr>
              <a:t>“Not only God revealed that this graveyard is </a:t>
            </a:r>
            <a:r>
              <a:rPr lang="en-US" sz="2400" i="1" dirty="0" err="1">
                <a:ea typeface="Calibri" panose="020F0502020204030204" pitchFamily="34" charset="0"/>
                <a:cs typeface="Arial" panose="020B0604020202020204" pitchFamily="34" charset="0"/>
              </a:rPr>
              <a:t>Bahishti</a:t>
            </a:r>
            <a:r>
              <a:rPr lang="en-US" sz="2400" dirty="0">
                <a:ea typeface="Calibri" panose="020F0502020204030204" pitchFamily="34" charset="0"/>
                <a:cs typeface="Arial" panose="020B0604020202020204" pitchFamily="34" charset="0"/>
              </a:rPr>
              <a:t> but also said </a:t>
            </a:r>
            <a:r>
              <a:rPr lang="ur-PK" sz="2400" dirty="0">
                <a:ea typeface="Calibri" panose="020F0502020204030204" pitchFamily="34" charset="0"/>
                <a:cs typeface="Times New Roman" panose="02020603050405020304" pitchFamily="18" charset="0"/>
              </a:rPr>
              <a:t>اُنْزِلَ فِیْھَا کُلُّ رَحْمَتٍ</a:t>
            </a:r>
            <a:r>
              <a:rPr lang="en-US" sz="2400" dirty="0">
                <a:ea typeface="Calibri" panose="020F0502020204030204" pitchFamily="34" charset="0"/>
                <a:cs typeface="Arial" panose="020B0604020202020204" pitchFamily="34" charset="0"/>
              </a:rPr>
              <a:t> i.e., every kind of blessing has been descended onto this graveyard, and there is no single kind of blessing that the inmates of this graveyard have not partaken of</a:t>
            </a:r>
            <a:r>
              <a:rPr lang="en-US" sz="2400" dirty="0" smtClean="0">
                <a:ea typeface="Calibri" panose="020F0502020204030204" pitchFamily="34" charset="0"/>
                <a:cs typeface="Arial" panose="020B0604020202020204" pitchFamily="34" charset="0"/>
              </a:rPr>
              <a:t>.”</a:t>
            </a:r>
            <a:endParaRPr lang="en-US" sz="2400" i="1" dirty="0" smtClean="0">
              <a:ea typeface="Calibri" panose="020F0502020204030204" pitchFamily="34" charset="0"/>
              <a:cs typeface="Arial" panose="020B0604020202020204" pitchFamily="34" charset="0"/>
            </a:endParaRPr>
          </a:p>
          <a:p>
            <a:pPr marR="0" lvl="0" algn="just">
              <a:spcBef>
                <a:spcPts val="0"/>
              </a:spcBef>
              <a:spcAft>
                <a:spcPts val="1000"/>
              </a:spcAft>
            </a:pPr>
            <a:r>
              <a:rPr lang="en-US" sz="2400" i="1" dirty="0">
                <a:ea typeface="Calibri" panose="020F0502020204030204" pitchFamily="34" charset="0"/>
                <a:cs typeface="Arial" panose="020B0604020202020204" pitchFamily="34" charset="0"/>
              </a:rPr>
              <a:t>	</a:t>
            </a:r>
            <a:r>
              <a:rPr lang="en-US" sz="2400" i="1" dirty="0" smtClean="0">
                <a:ea typeface="Calibri" panose="020F0502020204030204" pitchFamily="34" charset="0"/>
                <a:cs typeface="Arial" panose="020B0604020202020204" pitchFamily="34" charset="0"/>
              </a:rPr>
              <a:t>					(</a:t>
            </a:r>
            <a:r>
              <a:rPr lang="en-US" sz="2400" i="1" dirty="0" err="1">
                <a:ea typeface="Calibri" panose="020F0502020204030204" pitchFamily="34" charset="0"/>
                <a:cs typeface="Arial" panose="020B0604020202020204" pitchFamily="34" charset="0"/>
              </a:rPr>
              <a:t>Risala</a:t>
            </a:r>
            <a:r>
              <a:rPr lang="en-US" sz="2400" i="1" dirty="0">
                <a:ea typeface="Calibri" panose="020F0502020204030204" pitchFamily="34" charset="0"/>
                <a:cs typeface="Arial" panose="020B0604020202020204" pitchFamily="34" charset="0"/>
              </a:rPr>
              <a:t> Al-</a:t>
            </a:r>
            <a:r>
              <a:rPr lang="en-US" sz="2400" i="1" dirty="0" err="1">
                <a:ea typeface="Calibri" panose="020F0502020204030204" pitchFamily="34" charset="0"/>
                <a:cs typeface="Arial" panose="020B0604020202020204" pitchFamily="34" charset="0"/>
              </a:rPr>
              <a:t>Wasiyyat</a:t>
            </a:r>
            <a:r>
              <a:rPr lang="en-US" sz="2400" i="1" dirty="0">
                <a:ea typeface="Calibri" panose="020F0502020204030204" pitchFamily="34" charset="0"/>
                <a:cs typeface="Arial" panose="020B0604020202020204" pitchFamily="34" charset="0"/>
              </a:rPr>
              <a:t>)</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8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sz="2400" b="1" dirty="0" smtClean="0"/>
              <a:t>Fruit without Fragrance </a:t>
            </a:r>
          </a:p>
          <a:p>
            <a:pPr marL="0" lvl="0" indent="0">
              <a:buNone/>
            </a:pPr>
            <a:r>
              <a:rPr lang="en-US" sz="2400" dirty="0" smtClean="0"/>
              <a:t>Abu </a:t>
            </a:r>
            <a:r>
              <a:rPr lang="en-US" sz="2400" dirty="0"/>
              <a:t>Musa </a:t>
            </a:r>
            <a:r>
              <a:rPr lang="en-US" sz="2400" dirty="0" err="1"/>
              <a:t>Ash’ari</a:t>
            </a:r>
            <a:r>
              <a:rPr lang="en-US" sz="2400" dirty="0"/>
              <a:t> relates that the Holy Prophet  (SAS) said: The case of a </a:t>
            </a:r>
            <a:r>
              <a:rPr lang="en-US" sz="2400" dirty="0" smtClean="0"/>
              <a:t>believer who </a:t>
            </a:r>
            <a:r>
              <a:rPr lang="en-US" sz="2400" dirty="0"/>
              <a:t>recites the Quran is that of  fruit which is fragrant and delicious; and the </a:t>
            </a:r>
            <a:r>
              <a:rPr lang="en-US" sz="2400" dirty="0" smtClean="0"/>
              <a:t>case of </a:t>
            </a:r>
            <a:r>
              <a:rPr lang="en-US" sz="2400" dirty="0"/>
              <a:t>a believer who does not recite the Quran is that of fruit which has no </a:t>
            </a:r>
            <a:r>
              <a:rPr lang="en-US" sz="2400" dirty="0" smtClean="0"/>
              <a:t>fragrance but </a:t>
            </a:r>
            <a:r>
              <a:rPr lang="en-US" sz="2400" dirty="0"/>
              <a:t>is sweet to the taste; and the case of hypocrite who does not recite the </a:t>
            </a:r>
            <a:r>
              <a:rPr lang="en-US" sz="2400" dirty="0" smtClean="0"/>
              <a:t>Quran is </a:t>
            </a:r>
            <a:r>
              <a:rPr lang="en-US" sz="2400" dirty="0"/>
              <a:t>that of a fruit which has no fragrance and taste bitter</a:t>
            </a:r>
            <a:r>
              <a:rPr lang="en-US" sz="2400" dirty="0" smtClean="0"/>
              <a:t>.</a:t>
            </a:r>
          </a:p>
          <a:p>
            <a:pPr marL="0" lvl="0" indent="0">
              <a:buNone/>
            </a:pPr>
            <a:endParaRPr lang="en-US" sz="2400" dirty="0" smtClean="0"/>
          </a:p>
          <a:p>
            <a:pPr marL="0" lvl="0" indent="0" algn="r">
              <a:buNone/>
            </a:pPr>
            <a:r>
              <a:rPr lang="en-US" sz="2400" dirty="0" smtClean="0"/>
              <a:t>Bukhari and Muslim</a:t>
            </a:r>
            <a:endParaRPr lang="en-US" sz="2400" dirty="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sz="2400" b="1" u="sng" dirty="0"/>
              <a:t>Angels will descend and Join You</a:t>
            </a:r>
            <a:endParaRPr lang="en-US" sz="2400" dirty="0"/>
          </a:p>
          <a:p>
            <a:pPr marL="0" indent="0">
              <a:buNone/>
            </a:pPr>
            <a:r>
              <a:rPr lang="en-US" sz="2400" dirty="0" smtClean="0"/>
              <a:t>According </a:t>
            </a:r>
            <a:r>
              <a:rPr lang="en-US" sz="2400" dirty="0"/>
              <a:t>to the following tradition, once a shepherd heard the Holy Prophet </a:t>
            </a:r>
            <a:r>
              <a:rPr lang="en-US" sz="2400" dirty="0" smtClean="0"/>
              <a:t>(saw) </a:t>
            </a:r>
            <a:r>
              <a:rPr lang="en-US" sz="2400" dirty="0"/>
              <a:t>emphasize the superiority of congregational prayer over the individual prayer. The shepherd humbly informed him that he spent his time in the desert away from urban settlements at most prayer times then how could he attend the congregational prayers? The Holy Prophet (SAW) replied, 'Give the call for prayer in the desert at the prayer time. If anyone happens to be in the vicinity, he will hear the call and join you. Your prayer will thus become congregational. If no one joins you, stand up for prayer and angels will descend from heaven to join you in prayer</a:t>
            </a:r>
            <a:r>
              <a:rPr lang="en-US" sz="2400" dirty="0" smtClean="0"/>
              <a:t>.‘</a:t>
            </a:r>
          </a:p>
          <a:p>
            <a:pPr marL="0" indent="0" algn="r">
              <a:buNone/>
            </a:pPr>
            <a:r>
              <a:rPr lang="en-US" sz="2400" dirty="0" smtClean="0"/>
              <a:t>(</a:t>
            </a:r>
            <a:r>
              <a:rPr lang="en-US" sz="2400" dirty="0"/>
              <a:t>Bukhari)</a:t>
            </a: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smtClean="0">
                <a:solidFill>
                  <a:schemeClr val="tx1"/>
                </a:solidFill>
              </a:rPr>
              <a:t>How Not To Negatively Interfere in Our Children’s Marital Lives?</a:t>
            </a:r>
            <a:endParaRPr lang="en-US" sz="4500" dirty="0">
              <a:solidFill>
                <a:schemeClr val="tx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901" y="1256764"/>
            <a:ext cx="3908359" cy="4816703"/>
          </a:xfrm>
          <a:prstGeom prst="rect">
            <a:avLst/>
          </a:prstGeom>
        </p:spPr>
        <p:txBody>
          <a:bodyPr wrap="square">
            <a:spAutoFit/>
          </a:bodyPr>
          <a:lstStyle/>
          <a:p>
            <a:r>
              <a:rPr lang="en-US" sz="2000" dirty="0"/>
              <a:t>[49:12] O ye who believe! let not one people deride </a:t>
            </a:r>
            <a:r>
              <a:rPr lang="en-US" sz="2000" i="1" dirty="0"/>
              <a:t>another </a:t>
            </a:r>
            <a:r>
              <a:rPr lang="en-US" sz="2000" dirty="0"/>
              <a:t>people, who may be better than they, nor let women </a:t>
            </a:r>
            <a:r>
              <a:rPr lang="en-US" sz="2000" i="1" dirty="0"/>
              <a:t>deride other </a:t>
            </a:r>
            <a:r>
              <a:rPr lang="en-US" sz="2000" dirty="0"/>
              <a:t>women, who may be better than they. And defame not your own people, nor call </a:t>
            </a:r>
            <a:r>
              <a:rPr lang="en-US" sz="2000" i="1" dirty="0"/>
              <a:t>one another </a:t>
            </a:r>
            <a:r>
              <a:rPr lang="en-US" sz="2000" dirty="0"/>
              <a:t>by nicknames. Bad </a:t>
            </a:r>
            <a:r>
              <a:rPr lang="en-US" sz="2000" i="1" dirty="0"/>
              <a:t>indeed</a:t>
            </a:r>
            <a:r>
              <a:rPr lang="en-US" sz="2000" dirty="0"/>
              <a:t> is evil reputation after </a:t>
            </a:r>
            <a:r>
              <a:rPr lang="en-US" sz="2000" i="1" dirty="0"/>
              <a:t>the profession of </a:t>
            </a:r>
            <a:r>
              <a:rPr lang="en-US" sz="2000" dirty="0"/>
              <a:t>belief; and those who repent not are the wrongdoers.</a:t>
            </a:r>
          </a:p>
          <a:p>
            <a:endParaRPr lang="en-US" sz="700" b="1" dirty="0"/>
          </a:p>
          <a:p>
            <a:r>
              <a:rPr lang="en-US" sz="2000" dirty="0"/>
              <a:t>[49:13] O ye who believe! avoid most of suspicions; for suspicion in some cases is a sin. And spy not, nor back-bite one another.</a:t>
            </a:r>
            <a:endParaRPr lang="en-US" sz="2000" b="1" dirty="0"/>
          </a:p>
        </p:txBody>
      </p:sp>
      <p:sp>
        <p:nvSpPr>
          <p:cNvPr id="6" name="TextBox 5"/>
          <p:cNvSpPr txBox="1"/>
          <p:nvPr/>
        </p:nvSpPr>
        <p:spPr>
          <a:xfrm>
            <a:off x="4683505" y="1027734"/>
            <a:ext cx="3780779" cy="400110"/>
          </a:xfrm>
          <a:prstGeom prst="rect">
            <a:avLst/>
          </a:prstGeom>
          <a:noFill/>
        </p:spPr>
        <p:txBody>
          <a:bodyPr wrap="none" rtlCol="0">
            <a:spAutoFit/>
          </a:bodyPr>
          <a:lstStyle/>
          <a:p>
            <a:r>
              <a:rPr lang="en-US" sz="2000" dirty="0"/>
              <a:t>Click              to listen the recitation</a:t>
            </a:r>
          </a:p>
        </p:txBody>
      </p:sp>
      <p:pic>
        <p:nvPicPr>
          <p:cNvPr id="1026" name="Picture 2" descr="http://www.alislam.org/quran/search2/verses/049-0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445" y="1523877"/>
            <a:ext cx="2593595" cy="2925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islam.org/quran/search2/verses/049-013.png"/>
          <p:cNvPicPr>
            <a:picLocks noChangeAspect="1" noChangeArrowheads="1"/>
          </p:cNvPicPr>
          <p:nvPr/>
        </p:nvPicPr>
        <p:blipFill rotWithShape="1">
          <a:blip r:embed="rId6">
            <a:extLst>
              <a:ext uri="{28A0092B-C50C-407E-A947-70E740481C1C}">
                <a14:useLocalDpi xmlns:a14="http://schemas.microsoft.com/office/drawing/2010/main" val="0"/>
              </a:ext>
            </a:extLst>
          </a:blip>
          <a:srcRect b="50479"/>
          <a:stretch/>
        </p:blipFill>
        <p:spPr bwMode="auto">
          <a:xfrm>
            <a:off x="4910486" y="4641518"/>
            <a:ext cx="2703512" cy="1267202"/>
          </a:xfrm>
          <a:prstGeom prst="rect">
            <a:avLst/>
          </a:prstGeom>
          <a:noFill/>
          <a:extLst>
            <a:ext uri="{909E8E84-426E-40DD-AFC4-6F175D3DCCD1}">
              <a14:hiddenFill xmlns:a14="http://schemas.microsoft.com/office/drawing/2010/main">
                <a:solidFill>
                  <a:srgbClr val="FFFFFF"/>
                </a:solidFill>
              </a14:hiddenFill>
            </a:ext>
          </a:extLst>
        </p:spPr>
      </p:pic>
      <p:pic>
        <p:nvPicPr>
          <p:cNvPr id="2" name="49_12_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blip>
          <a:stretch>
            <a:fillRect/>
          </a:stretch>
        </p:blipFill>
        <p:spPr>
          <a:xfrm>
            <a:off x="5451009" y="1012565"/>
            <a:ext cx="488397" cy="488397"/>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0063" y="1310641"/>
            <a:ext cx="7886700" cy="3219998"/>
          </a:xfrm>
        </p:spPr>
        <p:txBody>
          <a:bodyPr>
            <a:noAutofit/>
          </a:bodyPr>
          <a:lstStyle/>
          <a:p>
            <a:r>
              <a:rPr lang="en-US" sz="2800" dirty="0" smtClean="0">
                <a:solidFill>
                  <a:srgbClr val="000000"/>
                </a:solidFill>
                <a:latin typeface="+mn-lt"/>
              </a:rPr>
              <a:t>These verses which we just heard talk about some common social ills e.g., slandering and spying on each other.</a:t>
            </a:r>
            <a:br>
              <a:rPr lang="en-US" sz="2800" dirty="0" smtClean="0">
                <a:solidFill>
                  <a:srgbClr val="000000"/>
                </a:solidFill>
                <a:latin typeface="+mn-lt"/>
              </a:rPr>
            </a:br>
            <a:r>
              <a:rPr lang="en-US" sz="2800" dirty="0">
                <a:solidFill>
                  <a:srgbClr val="000000"/>
                </a:solidFill>
                <a:latin typeface="+mn-lt"/>
              </a:rPr>
              <a:t/>
            </a:r>
            <a:br>
              <a:rPr lang="en-US" sz="2800" dirty="0">
                <a:solidFill>
                  <a:srgbClr val="000000"/>
                </a:solidFill>
                <a:latin typeface="+mn-lt"/>
              </a:rPr>
            </a:br>
            <a:r>
              <a:rPr lang="en-US" sz="2800" dirty="0" smtClean="0">
                <a:solidFill>
                  <a:srgbClr val="000000"/>
                </a:solidFill>
                <a:latin typeface="+mn-lt"/>
              </a:rPr>
              <a:t>Do these verses teach us anything about avoiding negative interference in our children’s marital lives?</a:t>
            </a:r>
            <a:endParaRPr lang="en-US" sz="28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7417" y="1045670"/>
            <a:ext cx="8280062" cy="4481227"/>
          </a:xfrm>
          <a:prstGeom prst="rect">
            <a:avLst/>
          </a:prstGeom>
        </p:spPr>
        <p:txBody>
          <a:bodyPr wrap="square">
            <a:spAutoFit/>
          </a:bodyPr>
          <a:lstStyle/>
          <a:p>
            <a:pPr algn="just">
              <a:lnSpc>
                <a:spcPct val="115000"/>
              </a:lnSpc>
            </a:pPr>
            <a:endParaRPr lang="en-US" sz="2000" b="1" dirty="0" smtClean="0"/>
          </a:p>
          <a:p>
            <a:pPr algn="just">
              <a:lnSpc>
                <a:spcPct val="115000"/>
              </a:lnSpc>
            </a:pPr>
            <a:r>
              <a:rPr lang="en-US" sz="2400" b="1" dirty="0" smtClean="0"/>
              <a:t>Hadith 1: </a:t>
            </a:r>
            <a:r>
              <a:rPr lang="en-US" sz="2400" dirty="0" smtClean="0"/>
              <a:t>Respect </a:t>
            </a:r>
            <a:r>
              <a:rPr lang="en-US" sz="2400" dirty="0"/>
              <a:t>your children and cultivate in them best of </a:t>
            </a:r>
            <a:r>
              <a:rPr lang="en-US" sz="2400" dirty="0" smtClean="0"/>
              <a:t>manners</a:t>
            </a:r>
          </a:p>
          <a:p>
            <a:pPr algn="r">
              <a:lnSpc>
                <a:spcPct val="115000"/>
              </a:lnSpc>
            </a:pPr>
            <a:r>
              <a:rPr lang="en-US" sz="2000" dirty="0" smtClean="0"/>
              <a:t>(Ibn </a:t>
            </a:r>
            <a:r>
              <a:rPr lang="en-US" sz="2000" dirty="0" err="1"/>
              <a:t>Majah</a:t>
            </a:r>
            <a:r>
              <a:rPr lang="en-US" sz="2000" dirty="0"/>
              <a:t>)</a:t>
            </a:r>
          </a:p>
          <a:p>
            <a:pPr algn="just">
              <a:lnSpc>
                <a:spcPct val="115000"/>
              </a:lnSpc>
            </a:pPr>
            <a:endParaRPr lang="en-US" sz="2000" b="1" dirty="0"/>
          </a:p>
          <a:p>
            <a:pPr algn="just">
              <a:lnSpc>
                <a:spcPct val="115000"/>
              </a:lnSpc>
            </a:pPr>
            <a:r>
              <a:rPr lang="en-US" sz="2400" b="1" dirty="0" smtClean="0"/>
              <a:t>Hadith 2: </a:t>
            </a:r>
            <a:r>
              <a:rPr lang="en-US" sz="2400" dirty="0" smtClean="0"/>
              <a:t>The </a:t>
            </a:r>
            <a:r>
              <a:rPr lang="en-US" sz="2400" dirty="0"/>
              <a:t>Holy Prophet (SAS) SAID: “The worst of people are those engaged </a:t>
            </a:r>
            <a:r>
              <a:rPr lang="en-US" sz="2400" dirty="0" smtClean="0"/>
              <a:t>in slandering </a:t>
            </a:r>
            <a:r>
              <a:rPr lang="en-US" sz="2400" dirty="0"/>
              <a:t>others, those who ruin relationship between dear ones </a:t>
            </a:r>
            <a:r>
              <a:rPr lang="en-US" sz="2400" dirty="0" smtClean="0"/>
              <a:t>and who </a:t>
            </a:r>
            <a:r>
              <a:rPr lang="en-US" sz="2400" dirty="0"/>
              <a:t>try to find fault with innocent people. “ He also warned us </a:t>
            </a:r>
            <a:r>
              <a:rPr lang="en-US" sz="2400" dirty="0" smtClean="0"/>
              <a:t>that those </a:t>
            </a:r>
            <a:r>
              <a:rPr lang="en-US" sz="2400" dirty="0"/>
              <a:t>who unduly pursue the shortcomings of others will have their </a:t>
            </a:r>
            <a:r>
              <a:rPr lang="en-US" sz="2400" dirty="0" smtClean="0"/>
              <a:t>own faults </a:t>
            </a:r>
            <a:r>
              <a:rPr lang="en-US" sz="2400" dirty="0"/>
              <a:t>exposed</a:t>
            </a:r>
            <a:r>
              <a:rPr lang="en-US" sz="2400" dirty="0" smtClean="0"/>
              <a:t>.”</a:t>
            </a:r>
          </a:p>
          <a:p>
            <a:pPr algn="r">
              <a:lnSpc>
                <a:spcPct val="115000"/>
              </a:lnSpc>
            </a:pPr>
            <a:r>
              <a:rPr lang="en-US" sz="2000" dirty="0" smtClean="0"/>
              <a:t>(</a:t>
            </a:r>
            <a:r>
              <a:rPr lang="en-US" sz="2000" dirty="0" err="1"/>
              <a:t>Tirmizi</a:t>
            </a:r>
            <a:r>
              <a:rPr lang="en-US" sz="2000" dirty="0"/>
              <a:t> </a:t>
            </a:r>
            <a:r>
              <a:rPr lang="en-US" sz="2000" dirty="0" err="1"/>
              <a:t>abwab</a:t>
            </a:r>
            <a:r>
              <a:rPr lang="en-US" sz="2000" dirty="0"/>
              <a:t> </a:t>
            </a:r>
            <a:r>
              <a:rPr lang="en-US" sz="2000" dirty="0" err="1"/>
              <a:t>ul</a:t>
            </a:r>
            <a:r>
              <a:rPr lang="en-US" sz="2000" dirty="0"/>
              <a:t> bar </a:t>
            </a:r>
            <a:r>
              <a:rPr lang="en-US" sz="2000" dirty="0" err="1"/>
              <a:t>wes</a:t>
            </a:r>
            <a:r>
              <a:rPr lang="en-US" sz="2000" dirty="0"/>
              <a:t> </a:t>
            </a:r>
            <a:r>
              <a:rPr lang="en-US" sz="2000" dirty="0" err="1"/>
              <a:t>sulah</a:t>
            </a:r>
            <a:r>
              <a:rPr lang="en-US" sz="2000" dirty="0"/>
              <a:t>)</a:t>
            </a:r>
            <a:endParaRPr lang="en-US" sz="2000" dirty="0" smtClean="0"/>
          </a:p>
        </p:txBody>
      </p:sp>
      <p:sp>
        <p:nvSpPr>
          <p:cNvPr id="3" name="TextBox 6"/>
          <p:cNvSpPr txBox="1"/>
          <p:nvPr/>
        </p:nvSpPr>
        <p:spPr>
          <a:xfrm>
            <a:off x="3674532" y="424487"/>
            <a:ext cx="507773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Holy Prophet (saw)</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3392</TotalTime>
  <Words>2227</Words>
  <Application>Microsoft Office PowerPoint</Application>
  <PresentationFormat>On-screen Show (4:3)</PresentationFormat>
  <Paragraphs>187</Paragraphs>
  <Slides>28</Slides>
  <Notes>14</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These verses which we just heard talk about some common social ills e.g., slandering and spying on each other.  Do these verses teach us anything about avoiding negative interference in our children’s marital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Health Topic: Adult Vaccination</vt:lpstr>
      <vt:lpstr>Do Adults Need Vaccines?</vt:lpstr>
      <vt:lpstr>What Vaccines do You need?</vt:lpstr>
      <vt:lpstr>Benefits of Vaccines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222</cp:revision>
  <dcterms:created xsi:type="dcterms:W3CDTF">2015-11-01T03:33:14Z</dcterms:created>
  <dcterms:modified xsi:type="dcterms:W3CDTF">2017-02-06T00:21:04Z</dcterms:modified>
</cp:coreProperties>
</file>